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firstSlideNum="0" strictFirstAndLastChars="0" saveSubsetFonts="1" showSpecialPlsOnTitleSld="0">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schemas.openxmlformats.org/officeDocument/2006/relationships/slide" Target="slides/slide48.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abtestsonline.org/understanding/conditions/cvd" TargetMode="External"/><Relationship Id="rId3" Type="http://schemas.openxmlformats.org/officeDocument/2006/relationships/hyperlink" Target="http://labtestsonline.org/understanding/conditions/kidney"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etdoctor.co.uk/focus/nutrition/facts/oxidative_stress/fruitvegetables.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2"/>
              </a:buClr>
              <a:buSzPct val="25000"/>
              <a:buFont typeface="Arial"/>
              <a:buNone/>
            </a:pPr>
            <a:r>
              <a:rPr b="0" i="0" lang="en" sz="1000" u="none" cap="none" strike="noStrike">
                <a:solidFill>
                  <a:schemeClr val="dk2"/>
                </a:solidFill>
              </a:rPr>
              <a:t> debunks common food myths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292100" lvl="0" marL="723900" marR="0" rtl="0" algn="l">
              <a:lnSpc>
                <a:spcPct val="147272"/>
              </a:lnSpc>
              <a:spcBef>
                <a:spcPts val="0"/>
              </a:spcBef>
              <a:buClr>
                <a:srgbClr val="000000"/>
              </a:buClr>
              <a:buSzPct val="100000"/>
              <a:buFont typeface="Arial"/>
              <a:buChar char="●"/>
            </a:pPr>
            <a:r>
              <a:rPr b="0" i="0" lang="en" sz="900" u="none" cap="none" strike="noStrike">
                <a:latin typeface="Verdana"/>
                <a:ea typeface="Verdana"/>
                <a:cs typeface="Verdana"/>
                <a:sym typeface="Verdana"/>
              </a:rPr>
              <a:t>Stones form when minerals, such as calcium, are present in the urine at abnormally high levels.</a:t>
            </a:r>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2"/>
              </a:buClr>
              <a:buSzPct val="25000"/>
              <a:buFont typeface="Verdana"/>
              <a:buNone/>
            </a:pPr>
            <a:r>
              <a:rPr b="0" i="0" lang="en" sz="900" u="none" cap="none" strike="noStrike">
                <a:solidFill>
                  <a:schemeClr val="dk2"/>
                </a:solidFill>
                <a:latin typeface="Verdana"/>
                <a:ea typeface="Verdana"/>
                <a:cs typeface="Verdana"/>
                <a:sym typeface="Verdana"/>
              </a:rPr>
              <a:t>"I've even had patients say that their doctors told them to reduce their calcium intake."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304800" lvl="0" marL="723900" marR="0" rtl="0" algn="l">
              <a:lnSpc>
                <a:spcPct val="147272"/>
              </a:lnSpc>
              <a:spcBef>
                <a:spcPts val="0"/>
              </a:spcBef>
              <a:buClr>
                <a:srgbClr val="333333"/>
              </a:buClr>
              <a:buSzPct val="100000"/>
              <a:buFont typeface="Arial"/>
              <a:buChar char="●"/>
            </a:pPr>
            <a:r>
              <a:rPr b="0" i="0" lang="en" sz="1100" u="none" cap="none" strike="noStrike">
                <a:solidFill>
                  <a:srgbClr val="333333"/>
                </a:solidFill>
              </a:rPr>
              <a:t>Four major types of kidney stones can form: calcium stones, uric acid stones, struvite stones, and cystine stones.</a:t>
            </a:r>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rPr b="0" i="0" lang="en" sz="1200" u="none" cap="none" strike="noStrike"/>
              <a:t>.</a:t>
            </a:r>
            <a:r>
              <a:rPr b="0" i="0" lang="en" sz="1200" u="none" cap="none" strike="noStrike">
                <a:latin typeface="Verdana"/>
                <a:ea typeface="Verdana"/>
                <a:cs typeface="Verdana"/>
                <a:sym typeface="Verdana"/>
              </a:rPr>
              <a:t>A common misconception is that calcium is the main culprit in calcium-oxalate stones. But actually, stones may recur despite cutting down on their calcium intake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000066"/>
              </a:buClr>
              <a:buSzPct val="25000"/>
              <a:buFont typeface="Verdana"/>
              <a:buNone/>
            </a:pPr>
            <a:r>
              <a:rPr b="0" i="0" lang="en" sz="900" u="none" cap="none" strike="noStrike">
                <a:solidFill>
                  <a:srgbClr val="000066"/>
                </a:solidFill>
                <a:latin typeface="Verdana"/>
                <a:ea typeface="Verdana"/>
                <a:cs typeface="Verdana"/>
                <a:sym typeface="Verdana"/>
              </a:rPr>
              <a:t> Oxalate–rich foods may contribute to the formation of kidney stones. Patients avoiding foods high in oxalate, including rhubarb, spinach, strawberries, chocolate (especially dark), wheat bran, nuts, beets, and tea.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304800" lvl="0" marL="723900" marR="0" rtl="0" algn="l">
              <a:lnSpc>
                <a:spcPct val="147272"/>
              </a:lnSpc>
              <a:spcBef>
                <a:spcPts val="0"/>
              </a:spcBef>
              <a:buClr>
                <a:srgbClr val="333333"/>
              </a:buClr>
              <a:buSzPct val="100000"/>
              <a:buFont typeface="Arial"/>
              <a:buChar char="●"/>
            </a:pPr>
            <a:r>
              <a:rPr b="0" i="0" lang="en" sz="1100" u="none" cap="none" strike="noStrike">
                <a:solidFill>
                  <a:srgbClr val="333333"/>
                </a:solidFill>
              </a:rPr>
              <a:t>Meats and other animal protein—such as eggs and fish—contain purines, which break down into uric acid in the urine</a:t>
            </a:r>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292100" lvl="0" marL="723900" marR="0" rtl="0" algn="l">
              <a:lnSpc>
                <a:spcPct val="147272"/>
              </a:lnSpc>
              <a:spcBef>
                <a:spcPts val="0"/>
              </a:spcBef>
              <a:buClr>
                <a:srgbClr val="000000"/>
              </a:buClr>
              <a:buSzPct val="100000"/>
              <a:buFont typeface="Arial"/>
              <a:buChar char="●"/>
            </a:pPr>
            <a:r>
              <a:rPr b="1" i="0" lang="en" sz="900" u="none" cap="none" strike="noStrike">
                <a:latin typeface="Verdana"/>
                <a:ea typeface="Verdana"/>
                <a:cs typeface="Verdana"/>
                <a:sym typeface="Verdana"/>
              </a:rPr>
              <a:t>For all types of stones: </a:t>
            </a:r>
            <a:r>
              <a:rPr b="0" i="0" lang="en" sz="900" u="none" cap="none" strike="noStrike">
                <a:latin typeface="Verdana"/>
                <a:ea typeface="Verdana"/>
                <a:cs typeface="Verdana"/>
                <a:sym typeface="Verdana"/>
              </a:rPr>
              <a:t>One of the best measures you can take to avoid kidney stones is to drink plenty of water, leading you to urinate a lot. So, be sure to keep well hydrated, especially when engaging in exercise or activities that cause a lot of sweating.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buClr>
                <a:schemeClr val="dk2"/>
              </a:buClr>
              <a:buSzPct val="25000"/>
              <a:buFont typeface="Arial"/>
              <a:buNone/>
            </a:pPr>
            <a:r>
              <a:rPr b="0" i="0" lang="en" sz="900" u="none" cap="none" strike="noStrike">
                <a:solidFill>
                  <a:schemeClr val="dk2"/>
                </a:solidFill>
                <a:latin typeface="Verdana"/>
                <a:ea typeface="Verdana"/>
                <a:cs typeface="Verdana"/>
                <a:sym typeface="Verdana"/>
              </a:rPr>
              <a:t>DASH eating plan is rich in fruits, vegetables, fat-free or low-fat milk and milk products, whole grains, fish, poultry, beans, seeds, and nuts. It also contains less salt and sodium; sweets, added sugars, and sugar–containing beverages; fats, and red meats, than the typical American diet. This heart-healthy approach to eating minimizes saturated fat, trans fat, and cholesterol and stresses nutrients which are associated with lowering blood pressure—mainly potassium, magnesium, and calcium, protein, and fiber.”</a:t>
            </a:r>
          </a:p>
          <a:p>
            <a:pPr indent="0" lvl="0" marL="0" marR="0" rtl="0" algn="l">
              <a:lnSpc>
                <a:spcPct val="150000"/>
              </a:lnSpc>
              <a:spcBef>
                <a:spcPts val="800"/>
              </a:spcBef>
              <a:buClr>
                <a:schemeClr val="dk2"/>
              </a:buClr>
              <a:buSzPct val="25000"/>
              <a:buFont typeface="Arial"/>
              <a:buNone/>
            </a:pPr>
            <a:r>
              <a:rPr b="0" i="0" lang="en" sz="900" u="none" cap="none" strike="noStrike">
                <a:solidFill>
                  <a:schemeClr val="dk2"/>
                </a:solidFill>
                <a:latin typeface="Verdana"/>
                <a:ea typeface="Verdana"/>
                <a:cs typeface="Verdana"/>
                <a:sym typeface="Verdana"/>
              </a:rPr>
              <a:t>Heart disease and kidney disease are linked, so having one predisposes you to the other. High blood pressure is common to both heart disease and kidney disease and the most common cause of death in kidney patients is heart disease. Therefore, adopting the DASH diet is a recognized treatment of hypertension, heart disease, and kidney disease. The DASH diet can slow the progression of both heart disease and kidney disease.</a:t>
            </a:r>
          </a:p>
          <a:p>
            <a:pPr indent="0" lvl="0" marL="0" marR="0" rtl="0" algn="l">
              <a:spcBef>
                <a:spcPts val="0"/>
              </a:spcBef>
              <a:buClr>
                <a:srgbClr val="000000"/>
              </a:buClr>
              <a:buSzPct val="250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1" i="0" lang="en" sz="1100" u="none" cap="none" strike="noStrike">
                <a:solidFill>
                  <a:srgbClr val="575757"/>
                </a:solidFill>
              </a:rPr>
              <a:t>Salty Toppings</a:t>
            </a:r>
          </a:p>
          <a:p>
            <a:pPr indent="0" lvl="0" marL="0" marR="0" rtl="0" algn="l">
              <a:lnSpc>
                <a:spcPct val="115000"/>
              </a:lnSpc>
              <a:spcBef>
                <a:spcPts val="400"/>
              </a:spcBef>
              <a:spcAft>
                <a:spcPts val="0"/>
              </a:spcAft>
              <a:buClr>
                <a:schemeClr val="dk2"/>
              </a:buClr>
              <a:buSzPct val="25000"/>
              <a:buFont typeface="Arial"/>
              <a:buNone/>
            </a:pPr>
            <a:r>
              <a:rPr b="0" i="0" lang="en" sz="900" u="none" cap="none" strike="noStrike">
                <a:solidFill>
                  <a:srgbClr val="575757"/>
                </a:solidFill>
              </a:rPr>
              <a:t>Processed artichoke hearts, chickpeas, and olives are just a few of the salt shockers lurking on the salad bar. To avoid getting too much sodium, limit anything that comes out of a can. Also pass up cured meats. Choose beans or tuna, but not both.</a:t>
            </a:r>
          </a:p>
          <a:p>
            <a:pPr indent="0" lvl="0" marL="0" marR="0" rtl="0" algn="l">
              <a:spcBef>
                <a:spcPts val="400"/>
              </a:spcBef>
              <a:buSzPct val="25000"/>
              <a:buFont typeface="Arial"/>
              <a:buNone/>
            </a:pPr>
            <a:r>
              <a:t/>
            </a:r>
            <a:endParaRPr b="0" i="0" sz="11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6" name="Shape 20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575757"/>
              </a:buClr>
              <a:buSzPct val="25000"/>
              <a:buFont typeface="Arial"/>
              <a:buNone/>
            </a:pPr>
            <a:r>
              <a:rPr b="0" i="0" lang="en" sz="900" u="none" cap="none" strike="noStrike">
                <a:solidFill>
                  <a:srgbClr val="575757"/>
                </a:solidFill>
              </a:rPr>
              <a:t>The average American takes in 3,400 milligrams of sodium each day, well above the limits recommended for good health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3" name="Shape 21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666666"/>
              </a:buClr>
              <a:buSzPct val="25000"/>
              <a:buFont typeface="Arial"/>
              <a:buNone/>
            </a:pPr>
            <a:r>
              <a:rPr b="0" i="0" lang="en" sz="1100" u="none" cap="none" strike="noStrike">
                <a:solidFill>
                  <a:srgbClr val="666666"/>
                </a:solidFill>
              </a:rPr>
              <a:t>In the general population ages 60 and older, pharmacologic treatment to lower BP should be initiated at a systolic blood pressure (SBP) of 150 mmHg or higher or a diastolic blood pressure (DBP) of 90 mmHg or higher. Patients should be treated to a goal SBP lower than 150 mmHg and a goal DBP lower than 90 mmHg.</a:t>
            </a:r>
          </a:p>
          <a:p>
            <a:pPr indent="0" lvl="0" marL="0" marR="0" rtl="0" algn="l">
              <a:spcBef>
                <a:spcPts val="0"/>
              </a:spcBef>
              <a:buSzPct val="25000"/>
              <a:buFont typeface="Arial"/>
              <a:buNone/>
            </a:pPr>
            <a:r>
              <a:t/>
            </a:r>
            <a:endParaRPr b="0" i="0" sz="1100" u="none" cap="none" strike="noStrike">
              <a:solidFill>
                <a:srgbClr val="666666"/>
              </a:solidFill>
            </a:endParaRPr>
          </a:p>
          <a:p>
            <a:pPr indent="-304800" lvl="0" marL="457200" marR="279400" rtl="0" algn="l">
              <a:lnSpc>
                <a:spcPct val="136363"/>
              </a:lnSpc>
              <a:spcBef>
                <a:spcPts val="1100"/>
              </a:spcBef>
              <a:spcAft>
                <a:spcPts val="0"/>
              </a:spcAft>
              <a:buClr>
                <a:srgbClr val="666666"/>
              </a:buClr>
              <a:buSzPct val="100000"/>
              <a:buFont typeface="Arial"/>
              <a:buChar char="●"/>
            </a:pPr>
            <a:r>
              <a:rPr b="0" i="0" lang="en" sz="1100" u="none" cap="none" strike="noStrike">
                <a:solidFill>
                  <a:srgbClr val="666666"/>
                </a:solidFill>
              </a:rPr>
              <a:t>In the general population younger than age 60, initiate pharmacologic treatment at a DBP of 90 mmHg or higher or an SBP of 140 mmHg or higher and treat to goals below these respective thresholds.</a:t>
            </a:r>
          </a:p>
          <a:p>
            <a:pPr indent="0" lvl="0" marL="0" marR="0" rtl="0" algn="l">
              <a:spcBef>
                <a:spcPts val="1100"/>
              </a:spcBef>
              <a:buSzPct val="25000"/>
              <a:buFont typeface="Arial"/>
              <a:buNone/>
            </a:pPr>
            <a:r>
              <a:t/>
            </a:r>
            <a:endParaRPr b="0" i="0" sz="1100" u="none" cap="none" strike="noStrike">
              <a:solidFill>
                <a:srgbClr val="666666"/>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1" name="Shape 22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292100" lvl="0" marL="457200" marR="0" rtl="0" algn="l">
              <a:lnSpc>
                <a:spcPct val="150000"/>
              </a:lnSpc>
              <a:spcBef>
                <a:spcPts val="0"/>
              </a:spcBef>
              <a:buClr>
                <a:srgbClr val="000066"/>
              </a:buClr>
              <a:buSzPct val="100000"/>
              <a:buFont typeface="Noto Symbol"/>
              <a:buChar char="▪"/>
            </a:pPr>
            <a:r>
              <a:rPr b="1" i="0" lang="en" sz="900" u="none" cap="none" strike="noStrike">
                <a:solidFill>
                  <a:srgbClr val="000066"/>
                </a:solidFill>
                <a:latin typeface="Verdana"/>
                <a:ea typeface="Verdana"/>
                <a:cs typeface="Verdana"/>
                <a:sym typeface="Verdana"/>
              </a:rPr>
              <a:t>Reduce your use of processed foods with high sodium content on their labels.</a:t>
            </a:r>
            <a:r>
              <a:rPr b="0" i="0" lang="en" sz="900" u="none" cap="none" strike="noStrike">
                <a:solidFill>
                  <a:srgbClr val="000066"/>
                </a:solidFill>
                <a:latin typeface="Verdana"/>
                <a:ea typeface="Verdana"/>
                <a:cs typeface="Verdana"/>
                <a:sym typeface="Verdana"/>
              </a:rPr>
              <a:t> These include frozen dinners, canned foods, commercial sauces and dressings, and snack foods. Instead, buy foods that say "No salt added" or "Very Low sodium" on the label.</a:t>
            </a:r>
          </a:p>
          <a:p>
            <a:pPr indent="-292100" lvl="0" marL="457200" marR="0" rtl="0" algn="l">
              <a:lnSpc>
                <a:spcPct val="150000"/>
              </a:lnSpc>
              <a:spcBef>
                <a:spcPts val="0"/>
              </a:spcBef>
              <a:buClr>
                <a:srgbClr val="000066"/>
              </a:buClr>
              <a:buSzPct val="100000"/>
              <a:buFont typeface="Noto Symbol"/>
              <a:buChar char="▪"/>
            </a:pPr>
            <a:r>
              <a:rPr b="1" i="0" lang="en" sz="900" u="none" cap="none" strike="noStrike">
                <a:solidFill>
                  <a:srgbClr val="000066"/>
                </a:solidFill>
                <a:latin typeface="Verdana"/>
                <a:ea typeface="Verdana"/>
                <a:cs typeface="Verdana"/>
                <a:sym typeface="Verdana"/>
              </a:rPr>
              <a:t>Rinse canned beans and vegetables</a:t>
            </a:r>
            <a:r>
              <a:rPr b="0" i="0" lang="en" sz="900" u="none" cap="none" strike="noStrike">
                <a:solidFill>
                  <a:srgbClr val="000066"/>
                </a:solidFill>
                <a:latin typeface="Verdana"/>
                <a:ea typeface="Verdana"/>
                <a:cs typeface="Verdana"/>
                <a:sym typeface="Verdana"/>
              </a:rPr>
              <a:t> that have added salt to remove as much additional sodium as possible.</a:t>
            </a:r>
          </a:p>
          <a:p>
            <a:pPr indent="-292100" lvl="0" marL="457200" marR="0" rtl="0" algn="l">
              <a:lnSpc>
                <a:spcPct val="150000"/>
              </a:lnSpc>
              <a:spcBef>
                <a:spcPts val="0"/>
              </a:spcBef>
              <a:buClr>
                <a:srgbClr val="000066"/>
              </a:buClr>
              <a:buSzPct val="90000"/>
              <a:buFont typeface="Noto Symbol"/>
              <a:buChar char="▪"/>
            </a:pPr>
            <a:r>
              <a:rPr b="0" i="0" lang="en" sz="1000" u="none" cap="none" strike="noStrike">
                <a:solidFill>
                  <a:schemeClr val="dk2"/>
                </a:solidFill>
              </a:rPr>
              <a:t>4. Reduce the amount of sodium in canned foods by thoroughly draining and rinsing them.</a:t>
            </a:r>
          </a:p>
          <a:p>
            <a:pPr indent="-292100" lvl="0" marL="457200" marR="0" rtl="0" algn="l">
              <a:lnSpc>
                <a:spcPct val="150000"/>
              </a:lnSpc>
              <a:spcBef>
                <a:spcPts val="0"/>
              </a:spcBef>
              <a:buClr>
                <a:srgbClr val="000066"/>
              </a:buClr>
              <a:buSzPct val="100000"/>
              <a:buFont typeface="Noto Symbol"/>
              <a:buChar char="▪"/>
            </a:pPr>
            <a:r>
              <a:rPr b="1" i="0" lang="en" sz="900" u="none" cap="none" strike="noStrike">
                <a:solidFill>
                  <a:srgbClr val="000066"/>
                </a:solidFill>
                <a:latin typeface="Verdana"/>
                <a:ea typeface="Verdana"/>
                <a:cs typeface="Verdana"/>
                <a:sym typeface="Verdana"/>
              </a:rPr>
              <a:t>Add a dash of lemon or vinegar to your foods.</a:t>
            </a:r>
            <a:r>
              <a:rPr b="0" i="0" lang="en" sz="900" u="none" cap="none" strike="noStrike">
                <a:solidFill>
                  <a:srgbClr val="000066"/>
                </a:solidFill>
                <a:latin typeface="Verdana"/>
                <a:ea typeface="Verdana"/>
                <a:cs typeface="Verdana"/>
                <a:sym typeface="Verdana"/>
              </a:rPr>
              <a:t> Increasing the sourness of a dish is a way to appease your salty taste buds.</a:t>
            </a:r>
          </a:p>
          <a:p>
            <a:pPr indent="0" lvl="0" marL="0" marR="0" rtl="0" algn="l">
              <a:lnSpc>
                <a:spcPct val="120000"/>
              </a:lnSpc>
              <a:spcBef>
                <a:spcPts val="200"/>
              </a:spcBef>
              <a:spcAft>
                <a:spcPts val="0"/>
              </a:spcAft>
              <a:buClr>
                <a:schemeClr val="dk2"/>
              </a:buClr>
              <a:buSzPct val="25000"/>
              <a:buFont typeface="Arial"/>
              <a:buNone/>
            </a:pPr>
            <a:r>
              <a:rPr b="0" i="0" lang="en" sz="1000" u="none" cap="none" strike="noStrike">
                <a:solidFill>
                  <a:schemeClr val="dk2"/>
                </a:solidFill>
              </a:rPr>
              <a:t>1. Read nutrition labels on foods you purchase to see how much sodium they contain.</a:t>
            </a:r>
          </a:p>
          <a:p>
            <a:pPr indent="0" lvl="0" marL="0" marR="0" rtl="0" algn="l">
              <a:lnSpc>
                <a:spcPct val="120000"/>
              </a:lnSpc>
              <a:spcBef>
                <a:spcPts val="1000"/>
              </a:spcBef>
              <a:spcAft>
                <a:spcPts val="0"/>
              </a:spcAft>
              <a:buClr>
                <a:schemeClr val="dk2"/>
              </a:buClr>
              <a:buSzPct val="25000"/>
              <a:buFont typeface="Arial"/>
              <a:buNone/>
            </a:pPr>
            <a:r>
              <a:rPr b="0" i="0" lang="en" sz="1000" u="none" cap="none" strike="noStrike">
                <a:solidFill>
                  <a:schemeClr val="dk2"/>
                </a:solidFill>
              </a:rPr>
              <a:t>3. Eat more fresh, unprocessed foods, like fruits and vegetables, which are naturally low in sodium.</a:t>
            </a:r>
          </a:p>
          <a:p>
            <a:pPr indent="0" lvl="0" marL="0" marR="0" rtl="0" algn="l">
              <a:lnSpc>
                <a:spcPct val="120000"/>
              </a:lnSpc>
              <a:spcBef>
                <a:spcPts val="1000"/>
              </a:spcBef>
              <a:spcAft>
                <a:spcPts val="0"/>
              </a:spcAft>
              <a:buClr>
                <a:schemeClr val="dk2"/>
              </a:buClr>
              <a:buSzPct val="25000"/>
              <a:buFont typeface="Arial"/>
              <a:buNone/>
            </a:pPr>
            <a:r>
              <a:t/>
            </a:r>
            <a:endParaRPr b="0" i="0" sz="1000" u="none" cap="none" strike="noStrike">
              <a:solidFill>
                <a:schemeClr val="dk2"/>
              </a:solidFill>
            </a:endParaRPr>
          </a:p>
          <a:p>
            <a:pPr indent="0" lvl="0" marL="0" marR="0" rtl="0" algn="l">
              <a:spcBef>
                <a:spcPts val="800"/>
              </a:spcBef>
              <a:buSzPct val="25000"/>
              <a:buFont typeface="Arial"/>
              <a:buNone/>
            </a:pPr>
            <a:r>
              <a:t/>
            </a:r>
            <a:endParaRPr b="0" i="0" sz="11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000066"/>
              </a:buClr>
              <a:buSzPct val="25000"/>
              <a:buFont typeface="Verdana"/>
              <a:buNone/>
            </a:pPr>
            <a:r>
              <a:rPr b="0" i="0" lang="en" sz="900" u="none" cap="none" strike="noStrike">
                <a:solidFill>
                  <a:srgbClr val="000066"/>
                </a:solidFill>
                <a:latin typeface="Verdana"/>
                <a:ea typeface="Verdana"/>
                <a:cs typeface="Verdana"/>
                <a:sym typeface="Verdana"/>
              </a:rPr>
              <a:t>The Food and Drug Administration has regulations as to what is considered a high- and low-sodium food: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6" name="Shape 23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181818"/>
              </a:buClr>
              <a:buSzPct val="25000"/>
              <a:buFont typeface="Georgia"/>
              <a:buNone/>
            </a:pPr>
            <a:r>
              <a:rPr b="0" i="0" lang="en" sz="1100" u="none" cap="none" strike="noStrike">
                <a:solidFill>
                  <a:srgbClr val="181818"/>
                </a:solidFill>
                <a:latin typeface="Georgia"/>
                <a:ea typeface="Georgia"/>
                <a:cs typeface="Georgia"/>
                <a:sym typeface="Georgia"/>
              </a:rPr>
              <a:t>1 tablespoon of Kikkoman soy sauce has 920 mg of sodium. 38% of your recommended daily allowance of sodium </a:t>
            </a:r>
          </a:p>
          <a:p>
            <a:pPr indent="0" lvl="0" marL="0" marR="0" rtl="0" algn="l">
              <a:spcBef>
                <a:spcPts val="0"/>
              </a:spcBef>
              <a:buClr>
                <a:srgbClr val="181818"/>
              </a:buClr>
              <a:buSzPct val="25000"/>
              <a:buFont typeface="Georgia"/>
              <a:buNone/>
            </a:pPr>
            <a:r>
              <a:rPr b="0" i="0" lang="en" sz="1100" u="none" cap="none" strike="noStrike">
                <a:solidFill>
                  <a:srgbClr val="181818"/>
                </a:solidFill>
                <a:latin typeface="Georgia"/>
                <a:ea typeface="Georgia"/>
                <a:cs typeface="Georgia"/>
                <a:sym typeface="Georgia"/>
              </a:rPr>
              <a:t> 575 mg of sodium (24% of your RDA)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6" name="Shape 24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2"/>
              </a:buClr>
              <a:buSzPct val="25000"/>
              <a:buFont typeface="Arial"/>
              <a:buNone/>
            </a:pPr>
            <a:r>
              <a:t/>
            </a:r>
            <a:endParaRPr b="0" i="0" sz="1100" u="none" cap="none" strike="noStrike"/>
          </a:p>
          <a:p>
            <a:pPr indent="0" lvl="0" marL="0" marR="0" rtl="0" algn="l">
              <a:spcBef>
                <a:spcPts val="0"/>
              </a:spcBef>
              <a:buClr>
                <a:schemeClr val="dk2"/>
              </a:buClr>
              <a:buSzPct val="25000"/>
              <a:buFont typeface="Arial"/>
              <a:buNone/>
            </a:pPr>
            <a:r>
              <a:t/>
            </a:r>
            <a:endParaRPr b="0" i="0" sz="1100" u="none" cap="none" strike="noStrike"/>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2" name="Shape 25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9" name="Shape 25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000000"/>
              </a:buClr>
              <a:buSzPct val="25000"/>
              <a:buFont typeface="Arial"/>
              <a:buNone/>
            </a:pPr>
            <a:r>
              <a:rPr b="0" i="0" lang="en" sz="1000" u="none" cap="none" strike="noStrike">
                <a:solidFill>
                  <a:schemeClr val="dk2"/>
                </a:solidFill>
              </a:rPr>
              <a:t> One of the commonest food myths is that vegetarians and vegans have a higher risk of iron deficiency anaemia because they don't eat meat..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1" i="0" sz="900" u="none" cap="none" strike="noStrike">
              <a:solidFill>
                <a:srgbClr val="333333"/>
              </a:solidFill>
            </a:endParaRPr>
          </a:p>
          <a:p>
            <a:pPr indent="0" lvl="0" marL="0" marR="0" rtl="0" algn="l">
              <a:lnSpc>
                <a:spcPct val="150000"/>
              </a:lnSpc>
              <a:spcBef>
                <a:spcPts val="200"/>
              </a:spcBef>
              <a:spcAft>
                <a:spcPts val="0"/>
              </a:spcAft>
              <a:buClr>
                <a:schemeClr val="dk2"/>
              </a:buClr>
              <a:buSzPct val="25000"/>
              <a:buFont typeface="Arial"/>
              <a:buNone/>
            </a:pPr>
            <a:r>
              <a:rPr b="0" i="0" lang="en" sz="900" u="none" cap="none" strike="noStrike">
                <a:solidFill>
                  <a:srgbClr val="222222"/>
                </a:solidFill>
              </a:rPr>
              <a:t>kidneys process about 48 gallons (200 quarts) of blood every day to sift out about 2 quarts of waste products and extra water. The waste and extra water become urine,the tubules receive a combination of waste materials and chemicals that your body can still use. Your kidneys measure out chemicals like sodium, phosphorus, and potassium and release them back to the blood to return to the body. In this way, your kidneys regulate the body's level of these substances. The right balance is necessary for life, but excess levels can be harmful.  In addition to removing wastes, your kidneys release three important hormones:</a:t>
            </a:r>
          </a:p>
          <a:p>
            <a:pPr indent="-292100" lvl="0" marL="457200" marR="0" rtl="0" algn="l">
              <a:lnSpc>
                <a:spcPct val="150000"/>
              </a:lnSpc>
              <a:spcBef>
                <a:spcPts val="1900"/>
              </a:spcBef>
              <a:spcAft>
                <a:spcPts val="0"/>
              </a:spcAft>
              <a:buClr>
                <a:srgbClr val="222222"/>
              </a:buClr>
              <a:buSzPct val="100000"/>
              <a:buFont typeface="Arial"/>
              <a:buChar char="●"/>
            </a:pPr>
            <a:r>
              <a:rPr b="0" i="0" lang="en" sz="900" u="none" cap="none" strike="noStrike">
                <a:solidFill>
                  <a:srgbClr val="222222"/>
                </a:solidFill>
              </a:rPr>
              <a:t>Erythropoietin or EPO, which stimulates the bones to make red blood cells.</a:t>
            </a:r>
          </a:p>
          <a:p>
            <a:pPr indent="-292100" lvl="0" marL="457200" marR="0" rtl="0" algn="l">
              <a:lnSpc>
                <a:spcPct val="150000"/>
              </a:lnSpc>
              <a:spcBef>
                <a:spcPts val="2200"/>
              </a:spcBef>
              <a:spcAft>
                <a:spcPts val="0"/>
              </a:spcAft>
              <a:buClr>
                <a:srgbClr val="222222"/>
              </a:buClr>
              <a:buSzPct val="100000"/>
              <a:buFont typeface="Arial"/>
              <a:buChar char="●"/>
            </a:pPr>
            <a:r>
              <a:rPr b="0" i="0" lang="en" sz="900" u="none" cap="none" strike="noStrike">
                <a:solidFill>
                  <a:srgbClr val="222222"/>
                </a:solidFill>
              </a:rPr>
              <a:t>Renin  which regulates blood pressure.</a:t>
            </a:r>
          </a:p>
          <a:p>
            <a:pPr indent="-292100" lvl="0" marL="457200" marR="0" rtl="0" algn="l">
              <a:lnSpc>
                <a:spcPct val="150000"/>
              </a:lnSpc>
              <a:spcBef>
                <a:spcPts val="2200"/>
              </a:spcBef>
              <a:spcAft>
                <a:spcPts val="0"/>
              </a:spcAft>
              <a:buClr>
                <a:srgbClr val="222222"/>
              </a:buClr>
              <a:buSzPct val="100000"/>
              <a:buFont typeface="Arial"/>
              <a:buChar char="●"/>
            </a:pPr>
            <a:r>
              <a:rPr b="0" i="0" lang="en" sz="900" u="none" cap="none" strike="noStrike">
                <a:solidFill>
                  <a:srgbClr val="222222"/>
                </a:solidFill>
              </a:rPr>
              <a:t>The active form of vitamin D, which helps maintain calcium for bones and for normal chemical balance in the body.</a:t>
            </a:r>
          </a:p>
          <a:p>
            <a:pPr indent="0" lvl="0" marL="0" marR="0" rtl="0" algn="l">
              <a:spcBef>
                <a:spcPts val="1100"/>
              </a:spcBef>
              <a:buClr>
                <a:schemeClr val="dk2"/>
              </a:buClr>
              <a:buSzPct val="25000"/>
              <a:buFont typeface="Arial"/>
              <a:buNone/>
            </a:pPr>
            <a:r>
              <a:t/>
            </a:r>
            <a:endParaRPr b="0" i="0" sz="1100" u="none" cap="none" strike="noStrike">
              <a:solidFill>
                <a:schemeClr val="dk2"/>
              </a:solidFill>
            </a:endParaRPr>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5" name="Shape 26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2" name="Shape 27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292100" lvl="0" marL="457200" marR="0" rtl="0" algn="l">
              <a:lnSpc>
                <a:spcPct val="115000"/>
              </a:lnSpc>
              <a:spcBef>
                <a:spcPts val="0"/>
              </a:spcBef>
              <a:buClr>
                <a:schemeClr val="dk2"/>
              </a:buClr>
              <a:buSzPct val="100000"/>
              <a:buFont typeface="Arial"/>
              <a:buChar char="●"/>
            </a:pPr>
            <a:r>
              <a:t/>
            </a:r>
            <a:endParaRPr b="0" i="0" sz="1000" u="none" cap="none" strike="noStrike">
              <a:solidFill>
                <a:schemeClr val="dk2"/>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292100" lvl="0" marL="457200" marR="0" rtl="0" algn="l">
              <a:lnSpc>
                <a:spcPct val="115000"/>
              </a:lnSpc>
              <a:spcBef>
                <a:spcPts val="0"/>
              </a:spcBef>
              <a:buClr>
                <a:schemeClr val="dk2"/>
              </a:buClr>
              <a:buSzPct val="100000"/>
              <a:buFont typeface="Arial"/>
              <a:buChar char="●"/>
            </a:pPr>
            <a:r>
              <a:t/>
            </a:r>
            <a:endParaRPr b="0" i="0" sz="11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5" name="Shape 28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a:p>
            <a:pPr indent="0" lvl="0" marL="0" marR="0" rtl="0" algn="l">
              <a:spcBef>
                <a:spcPts val="0"/>
              </a:spcBef>
              <a:buSzPct val="25000"/>
              <a:buFont typeface="Arial"/>
              <a:buNone/>
            </a:pPr>
            <a:r>
              <a:t/>
            </a:r>
            <a:endParaRPr b="0" i="0" sz="1100" u="none" cap="none" strike="noStrike"/>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2" name="Shape 29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1" name="Shape 30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8" name="Shape 30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4" name="Shape 3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2"/>
              </a:buClr>
              <a:buSzPct val="25000"/>
              <a:buFont typeface="Arial"/>
              <a:buNone/>
            </a:pPr>
            <a:r>
              <a:t/>
            </a:r>
            <a:endParaRPr b="0" i="0" sz="900" u="none" cap="none" strike="noStrike">
              <a:solidFill>
                <a:srgbClr val="000066"/>
              </a:solidFill>
              <a:latin typeface="Verdana"/>
              <a:ea typeface="Verdana"/>
              <a:cs typeface="Verdana"/>
              <a:sym typeface="Verdana"/>
            </a:endParaRPr>
          </a:p>
          <a:p>
            <a:pPr indent="0" lvl="0" marL="0" marR="0" rtl="0" algn="l">
              <a:spcBef>
                <a:spcPts val="0"/>
              </a:spcBef>
              <a:buClr>
                <a:schemeClr val="dk2"/>
              </a:buClr>
              <a:buSzPct val="25000"/>
              <a:buFont typeface="Arial"/>
              <a:buNone/>
            </a:pPr>
            <a:r>
              <a:t/>
            </a:r>
            <a:endParaRPr b="0" i="0" sz="900" u="none" cap="none" strike="noStrike">
              <a:solidFill>
                <a:srgbClr val="000066"/>
              </a:solidFill>
              <a:latin typeface="Verdana"/>
              <a:ea typeface="Verdana"/>
              <a:cs typeface="Verdana"/>
              <a:sym typeface="Verdan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0" name="Shape 32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2"/>
              </a:buClr>
              <a:buSzPct val="25000"/>
              <a:buFont typeface="Arial"/>
              <a:buNone/>
            </a:pPr>
            <a:r>
              <a:rPr b="0" i="0" lang="en" sz="1100" u="none" cap="none" strike="noStrike">
                <a:solidFill>
                  <a:schemeClr val="dk2"/>
                </a:solidFill>
              </a:rPr>
              <a:t>Kidneys make a hormone called erythropoeitin (EPO) that signals body to make RBC. if  you have kidney disease, may not be able to make Epo, causing anemia, and need Iron supllements/ also epo shot.</a:t>
            </a:r>
          </a:p>
          <a:p>
            <a:pPr indent="0" lvl="0" marL="0" marR="0" rtl="0" algn="l">
              <a:spcBef>
                <a:spcPts val="0"/>
              </a:spcBef>
              <a:buClr>
                <a:schemeClr val="dk2"/>
              </a:buClr>
              <a:buSzPct val="25000"/>
              <a:buFont typeface="Arial"/>
              <a:buNone/>
            </a:pPr>
            <a:r>
              <a:rPr b="0" i="0" lang="en" sz="900" u="none" cap="none" strike="noStrike">
                <a:solidFill>
                  <a:srgbClr val="000066"/>
                </a:solidFill>
                <a:latin typeface="Verdana"/>
                <a:ea typeface="Verdana"/>
                <a:cs typeface="Verdana"/>
                <a:sym typeface="Verdana"/>
              </a:rPr>
              <a:t>Anemia is common in kidney disease patients. In patients with iron deficiency, supplemental iron should be used. Patients with advanced kidney disease are usually treated with a medication called erythropoietin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8" name="Shape 32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000000"/>
              </a:buClr>
              <a:buSzPct val="250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403838"/>
              </a:buClr>
              <a:buSzPct val="25000"/>
              <a:buFont typeface="Arial"/>
              <a:buNone/>
            </a:pPr>
            <a:r>
              <a:rPr b="0" i="0" lang="en" sz="1000" u="none" cap="none" strike="noStrike">
                <a:solidFill>
                  <a:srgbClr val="403838"/>
                </a:solidFill>
              </a:rPr>
              <a:t>Prevention of kidney disease request specific guidelines for water intake and query on the amount of water intake needed to </a:t>
            </a:r>
          </a:p>
          <a:p>
            <a:pPr indent="0" lvl="0" marL="0" marR="0" rtl="0" algn="l">
              <a:spcBef>
                <a:spcPts val="0"/>
              </a:spcBef>
              <a:buClr>
                <a:srgbClr val="403838"/>
              </a:buClr>
              <a:buSzPct val="25000"/>
              <a:buFont typeface="Arial"/>
              <a:buNone/>
            </a:pPr>
            <a:r>
              <a:rPr b="0" i="0" lang="en" sz="1000" u="none" cap="none" strike="noStrike">
                <a:solidFill>
                  <a:srgbClr val="403838"/>
                </a:solidFill>
              </a:rPr>
              <a:t>“flush” out toxins in the kidney.   The “urban myth” of eight 8-ounce glasses of water (a half gallon or 1.9 L) per day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4" name="Shape 33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47272"/>
              </a:lnSpc>
              <a:spcBef>
                <a:spcPts val="0"/>
              </a:spcBef>
              <a:buSzPct val="25000"/>
              <a:buFont typeface="Arial"/>
              <a:buNone/>
            </a:pPr>
            <a:r>
              <a:t/>
            </a:r>
            <a:endParaRPr b="0" i="0" sz="1100" u="none" cap="none" strike="noStrike">
              <a:solidFill>
                <a:srgbClr val="333333"/>
              </a:solidFill>
            </a:endParaRPr>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1" name="Shape 34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Georgia"/>
              <a:buNone/>
            </a:pPr>
            <a:r>
              <a:rPr b="0" i="0" lang="en" sz="1100" u="none" cap="none" strike="noStrike">
                <a:latin typeface="Georgia"/>
                <a:ea typeface="Georgia"/>
                <a:cs typeface="Georgia"/>
                <a:sym typeface="Georgia"/>
              </a:rPr>
              <a:t>(1α hydroxylase)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8" name="Shape 34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5" name="Shape 35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2"/>
              </a:buClr>
              <a:buSzPct val="25000"/>
              <a:buFont typeface="Verdana"/>
              <a:buNone/>
            </a:pPr>
            <a:r>
              <a:rPr b="0" i="0" lang="en" sz="1000" u="none" cap="none" strike="noStrike">
                <a:solidFill>
                  <a:schemeClr val="dk2"/>
                </a:solidFill>
                <a:latin typeface="Verdana"/>
                <a:ea typeface="Verdana"/>
                <a:cs typeface="Verdana"/>
                <a:sym typeface="Verdana"/>
              </a:rPr>
              <a:t>There are two forms of vitamin D available in supplemental form: vitamin D2 (ergocalciferol) and vitamin D3 (cholecalciferol). D3 is the form that is produced in our skin when we are exposed to sunlight.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3" name="Shape 36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0" name="Shape 37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83333"/>
              </a:lnSpc>
              <a:spcBef>
                <a:spcPts val="0"/>
              </a:spcBef>
              <a:spcAft>
                <a:spcPts val="0"/>
              </a:spcAft>
              <a:buClr>
                <a:schemeClr val="dk2"/>
              </a:buClr>
              <a:buSzPct val="25000"/>
              <a:buFont typeface="Arial"/>
              <a:buNone/>
            </a:pPr>
            <a:r>
              <a:rPr b="0" i="0" lang="en" sz="900" u="none" cap="none" strike="noStrike">
                <a:solidFill>
                  <a:schemeClr val="dk2"/>
                </a:solidFill>
              </a:rPr>
              <a:t>Although there are differences among vitamin D methods, most laboratories utilize similar reference intervals. Because toxicity is rare, the focus has been on the lower limit and what cut-off for total 25-hydroxyvitamin D (D2 + D3) indicates deficiency.</a:t>
            </a:r>
          </a:p>
          <a:p>
            <a:pPr indent="-292100" lvl="0" marL="685800" marR="0" rtl="0" algn="l">
              <a:lnSpc>
                <a:spcPct val="183333"/>
              </a:lnSpc>
              <a:spcBef>
                <a:spcPts val="900"/>
              </a:spcBef>
              <a:spcAft>
                <a:spcPts val="0"/>
              </a:spcAft>
              <a:buClr>
                <a:schemeClr val="dk2"/>
              </a:buClr>
              <a:buSzPct val="100000"/>
              <a:buFont typeface="Arial"/>
              <a:buChar char="●"/>
            </a:pPr>
            <a:r>
              <a:rPr b="0" i="0" lang="en" sz="900" u="none" cap="none" strike="noStrike">
                <a:solidFill>
                  <a:schemeClr val="dk2"/>
                </a:solidFill>
              </a:rPr>
              <a:t>The Endocrine Society defines vitamin D deficiency as a 25-hydroxyvitamin D blood level below 20 ng/mL (50 nmol/liter) and vitamin D insufficiency as a level between 21–29 ng/mL (52.5–72.5 nmol/liter).</a:t>
            </a:r>
          </a:p>
          <a:p>
            <a:pPr indent="-292100" lvl="0" marL="685800" marR="0" rtl="0" algn="l">
              <a:lnSpc>
                <a:spcPct val="183333"/>
              </a:lnSpc>
              <a:spcBef>
                <a:spcPts val="2000"/>
              </a:spcBef>
              <a:spcAft>
                <a:spcPts val="0"/>
              </a:spcAft>
              <a:buClr>
                <a:schemeClr val="dk2"/>
              </a:buClr>
              <a:buSzPct val="100000"/>
              <a:buFont typeface="Arial"/>
              <a:buChar char="●"/>
            </a:pPr>
            <a:r>
              <a:rPr b="0" i="0" lang="en" sz="900" u="none" cap="none" strike="noStrike">
                <a:solidFill>
                  <a:schemeClr val="dk2"/>
                </a:solidFill>
              </a:rPr>
              <a:t>The U.S. Institute of Medicine has concluded that a 25-hydroxyvitamin D level of 20 ng/mL (50 nmol/liter) or above is adequate for bone health, and that levels greater than 30 ng/mL do not offer significantly better effects. However, it is fair to say that the level of 25-hydroxyvitamin D associated with protection from the many other disorders recently associated with a lack of vitamin D is controversial.</a:t>
            </a:r>
          </a:p>
          <a:p>
            <a:pPr indent="0" lvl="0" marL="0" marR="0" rtl="0" algn="l">
              <a:lnSpc>
                <a:spcPct val="183333"/>
              </a:lnSpc>
              <a:spcBef>
                <a:spcPts val="2900"/>
              </a:spcBef>
              <a:spcAft>
                <a:spcPts val="0"/>
              </a:spcAft>
              <a:buClr>
                <a:schemeClr val="dk2"/>
              </a:buClr>
              <a:buSzPct val="25000"/>
              <a:buFont typeface="Arial"/>
              <a:buNone/>
            </a:pPr>
            <a:r>
              <a:rPr b="0" i="0" lang="en" sz="900" u="sng" cap="none" strike="noStrike">
                <a:solidFill>
                  <a:schemeClr val="dk2"/>
                </a:solidFill>
              </a:rPr>
              <a:t>25-hydroxyvitamin D</a:t>
            </a:r>
          </a:p>
          <a:p>
            <a:pPr indent="0" lvl="0" marL="0" marR="0" rtl="0" algn="l">
              <a:lnSpc>
                <a:spcPct val="183333"/>
              </a:lnSpc>
              <a:spcBef>
                <a:spcPts val="1800"/>
              </a:spcBef>
              <a:spcAft>
                <a:spcPts val="0"/>
              </a:spcAft>
              <a:buClr>
                <a:schemeClr val="dk2"/>
              </a:buClr>
              <a:buSzPct val="25000"/>
              <a:buFont typeface="Arial"/>
              <a:buNone/>
            </a:pPr>
            <a:r>
              <a:rPr b="0" i="0" lang="en" sz="900" u="none" cap="none" strike="noStrike">
                <a:solidFill>
                  <a:schemeClr val="dk2"/>
                </a:solidFill>
              </a:rPr>
              <a:t>A low blood level of 25-hydroxyvitamin D may mean that a person is not getting enough exposure to sunlight or enough dietary vitamin D to meet his or her body's demand or that there is a problem with its absorption from the intestines. Occasionally, drugs used to treat seizures, particularly phenytoin (Dilantin), can interfere with the production of 25-hydroxyvitamin D in the liver.</a:t>
            </a:r>
          </a:p>
          <a:p>
            <a:pPr indent="0" lvl="0" marL="0" marR="0" rtl="0" algn="l">
              <a:lnSpc>
                <a:spcPct val="183333"/>
              </a:lnSpc>
              <a:spcBef>
                <a:spcPts val="1800"/>
              </a:spcBef>
              <a:spcAft>
                <a:spcPts val="0"/>
              </a:spcAft>
              <a:buClr>
                <a:schemeClr val="dk2"/>
              </a:buClr>
              <a:buSzPct val="25000"/>
              <a:buFont typeface="Arial"/>
              <a:buNone/>
            </a:pPr>
            <a:r>
              <a:rPr b="0" i="0" lang="en" sz="900" u="none" cap="none" strike="noStrike">
                <a:solidFill>
                  <a:schemeClr val="dk2"/>
                </a:solidFill>
              </a:rPr>
              <a:t>There is some evidence that vitamin D deficiency may increase the risk of some cancers, immune diseases, and</a:t>
            </a:r>
            <a:r>
              <a:rPr b="0" i="0" lang="en" sz="900" u="sng" cap="none" strike="noStrike">
                <a:solidFill>
                  <a:schemeClr val="hlink"/>
                </a:solidFill>
                <a:hlinkClick r:id="rId2"/>
              </a:rPr>
              <a:t>cardiovascular disease</a:t>
            </a:r>
            <a:r>
              <a:rPr b="0" i="0" lang="en" sz="900" u="none" cap="none" strike="noStrike">
                <a:solidFill>
                  <a:schemeClr val="dk2"/>
                </a:solidFill>
              </a:rPr>
              <a:t>.</a:t>
            </a:r>
          </a:p>
          <a:p>
            <a:pPr indent="0" lvl="0" marL="0" marR="0" rtl="0" algn="l">
              <a:lnSpc>
                <a:spcPct val="183333"/>
              </a:lnSpc>
              <a:spcBef>
                <a:spcPts val="1800"/>
              </a:spcBef>
              <a:spcAft>
                <a:spcPts val="0"/>
              </a:spcAft>
              <a:buClr>
                <a:schemeClr val="dk2"/>
              </a:buClr>
              <a:buSzPct val="25000"/>
              <a:buFont typeface="Arial"/>
              <a:buNone/>
            </a:pPr>
            <a:r>
              <a:rPr b="0" i="0" lang="en" sz="900" u="none" cap="none" strike="noStrike">
                <a:solidFill>
                  <a:schemeClr val="dk2"/>
                </a:solidFill>
              </a:rPr>
              <a:t>A high level of 25-hydroxyvitamin D usually reflects excess supplementation from vitamin pills or other nutritional supplements.</a:t>
            </a:r>
          </a:p>
          <a:p>
            <a:pPr indent="0" lvl="0" marL="0" marR="0" rtl="0" algn="l">
              <a:lnSpc>
                <a:spcPct val="183333"/>
              </a:lnSpc>
              <a:spcBef>
                <a:spcPts val="1800"/>
              </a:spcBef>
              <a:spcAft>
                <a:spcPts val="0"/>
              </a:spcAft>
              <a:buClr>
                <a:schemeClr val="dk2"/>
              </a:buClr>
              <a:buSzPct val="25000"/>
              <a:buFont typeface="Arial"/>
              <a:buNone/>
            </a:pPr>
            <a:r>
              <a:rPr b="0" i="0" lang="en" sz="900" u="sng" cap="none" strike="noStrike">
                <a:solidFill>
                  <a:schemeClr val="dk2"/>
                </a:solidFill>
              </a:rPr>
              <a:t>1,25-dihydroxyvitamin D</a:t>
            </a:r>
          </a:p>
          <a:p>
            <a:pPr indent="0" lvl="0" marL="0" marR="0" rtl="0" algn="l">
              <a:lnSpc>
                <a:spcPct val="183333"/>
              </a:lnSpc>
              <a:spcBef>
                <a:spcPts val="1800"/>
              </a:spcBef>
              <a:spcAft>
                <a:spcPts val="0"/>
              </a:spcAft>
              <a:buClr>
                <a:schemeClr val="dk2"/>
              </a:buClr>
              <a:buSzPct val="25000"/>
              <a:buFont typeface="Arial"/>
              <a:buNone/>
            </a:pPr>
            <a:r>
              <a:rPr b="0" i="0" lang="en" sz="900" u="none" cap="none" strike="noStrike">
                <a:solidFill>
                  <a:schemeClr val="dk2"/>
                </a:solidFill>
              </a:rPr>
              <a:t>A low level of 1,25-dihydroxyvitamin D can be seen in </a:t>
            </a:r>
            <a:r>
              <a:rPr b="0" i="0" lang="en" sz="900" u="sng" cap="none" strike="noStrike">
                <a:solidFill>
                  <a:schemeClr val="hlink"/>
                </a:solidFill>
                <a:hlinkClick r:id="rId3"/>
              </a:rPr>
              <a:t>kidney disease</a:t>
            </a:r>
            <a:r>
              <a:rPr b="0" i="0" lang="en" sz="900" u="none" cap="none" strike="noStrike">
                <a:solidFill>
                  <a:schemeClr val="dk2"/>
                </a:solidFill>
              </a:rPr>
              <a:t> and is one of the earliest changes to occur in persons with early kidney failure.</a:t>
            </a:r>
          </a:p>
          <a:p>
            <a:pPr indent="0" lvl="0" marL="0" marR="0" rtl="0" algn="l">
              <a:spcBef>
                <a:spcPts val="900"/>
              </a:spcBef>
              <a:buSzPct val="25000"/>
              <a:buFont typeface="Arial"/>
              <a:buNone/>
            </a:pPr>
            <a:r>
              <a:t/>
            </a:r>
            <a:endParaRPr b="0" i="0" sz="11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8" name="Shape 37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4" name="Shape 38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1" i="0" sz="900" u="none" cap="none" strike="noStrike">
              <a:solidFill>
                <a:srgbClr val="333333"/>
              </a:solidFill>
            </a:endParaRPr>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1" name="Shape 39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40000"/>
              </a:lnSpc>
              <a:spcBef>
                <a:spcPts val="0"/>
              </a:spcBef>
              <a:buClr>
                <a:schemeClr val="dk2"/>
              </a:buClr>
              <a:buSzPct val="250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2"/>
              </a:buClr>
              <a:buSzPct val="25000"/>
              <a:buFont typeface="Arial"/>
              <a:buNone/>
            </a:pPr>
            <a:r>
              <a:rPr b="0" i="0" lang="en" sz="1000" u="none" cap="none" strike="noStrike">
                <a:solidFill>
                  <a:schemeClr val="dk2"/>
                </a:solidFill>
              </a:rPr>
              <a:t> nausea and malaise, with mild reduction in the serum sodium, to lethargy, decreased level of consciousness, headache, and (if severe) seizures and coma. Overt neurologic symptoms most often are due to very low serum sodium levels (usually &lt; 115 mEq/L), resulting in intracerebral osmotic fluid shifts and brain edema. This neurologic symptom complex can lead to tentorial herniation with subsequent brain stem compression and respiratory arrest,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40000"/>
              </a:lnSpc>
              <a:spcBef>
                <a:spcPts val="0"/>
              </a:spcBef>
              <a:buClr>
                <a:schemeClr val="dk2"/>
              </a:buClr>
              <a:buSzPct val="25000"/>
              <a:buFont typeface="Arial"/>
              <a:buNone/>
            </a:pPr>
            <a:r>
              <a:rPr b="0" i="0" lang="en" sz="900" u="none" cap="none" strike="noStrike">
                <a:solidFill>
                  <a:schemeClr val="dk2"/>
                </a:solidFill>
              </a:rPr>
              <a:t>On average, your body loses 1 to 1.5 litres of water a day. If someone is undertaking a lot of activity, and therefore breathing and sweating more, they would lose more.</a:t>
            </a:r>
          </a:p>
          <a:p>
            <a:pPr indent="0" lvl="0" marL="0" marR="0" rtl="0" algn="l">
              <a:lnSpc>
                <a:spcPct val="140000"/>
              </a:lnSpc>
              <a:spcBef>
                <a:spcPts val="0"/>
              </a:spcBef>
              <a:buClr>
                <a:schemeClr val="dk2"/>
              </a:buClr>
              <a:buSzPct val="25000"/>
              <a:buFont typeface="Arial"/>
              <a:buNone/>
            </a:pPr>
            <a:r>
              <a:rPr b="0" i="0" lang="en" sz="900" u="none" cap="none" strike="noStrike">
                <a:solidFill>
                  <a:schemeClr val="dk2"/>
                </a:solidFill>
              </a:rPr>
              <a:t>It is not essential to always drink a set amount regardless of circumstances. The body is very good at regulating water.</a:t>
            </a:r>
          </a:p>
          <a:p>
            <a:pPr indent="0" lvl="0" marL="0" marR="0" rtl="0" algn="l">
              <a:lnSpc>
                <a:spcPct val="140000"/>
              </a:lnSpc>
              <a:spcBef>
                <a:spcPts val="0"/>
              </a:spcBef>
              <a:buClr>
                <a:schemeClr val="dk2"/>
              </a:buClr>
              <a:buSzPct val="25000"/>
              <a:buFont typeface="Arial"/>
              <a:buNone/>
            </a:pPr>
            <a:r>
              <a:rPr b="0" i="0" lang="en" sz="900" u="none" cap="none" strike="noStrike">
                <a:solidFill>
                  <a:schemeClr val="dk2"/>
                </a:solidFill>
              </a:rPr>
              <a:t>If you drink too much, your body will get rid of the excess, so you will pass urine more often and it will look almost clear.</a:t>
            </a:r>
          </a:p>
          <a:p>
            <a:pPr indent="0" lvl="0" marL="0" marR="0" rtl="0" algn="l">
              <a:lnSpc>
                <a:spcPct val="140000"/>
              </a:lnSpc>
              <a:spcBef>
                <a:spcPts val="0"/>
              </a:spcBef>
              <a:buClr>
                <a:schemeClr val="dk2"/>
              </a:buClr>
              <a:buSzPct val="25000"/>
              <a:buFont typeface="Arial"/>
              <a:buNone/>
            </a:pPr>
            <a:r>
              <a:rPr b="0" i="0" lang="en" sz="900" u="none" cap="none" strike="noStrike">
                <a:solidFill>
                  <a:schemeClr val="dk2"/>
                </a:solidFill>
              </a:rPr>
              <a:t>'If you don't drink enough, your body will save water by concentrating your urine, which will look darker, and your brain will tell you that you need more water by making you feel thirsty.'</a:t>
            </a:r>
          </a:p>
          <a:p>
            <a:pPr indent="0" lvl="0" marL="0" marR="0" rtl="0" algn="l">
              <a:lnSpc>
                <a:spcPct val="140000"/>
              </a:lnSpc>
              <a:spcBef>
                <a:spcPts val="0"/>
              </a:spcBef>
              <a:buClr>
                <a:schemeClr val="dk2"/>
              </a:buClr>
              <a:buSzPct val="25000"/>
              <a:buFont typeface="Arial"/>
              <a:buNone/>
            </a:pPr>
            <a:r>
              <a:rPr b="0" i="0" lang="en" sz="900" u="none" cap="none" strike="noStrike">
                <a:solidFill>
                  <a:schemeClr val="dk2"/>
                </a:solidFill>
              </a:rPr>
              <a:t>Another thing to keep in mind is that water is found in </a:t>
            </a:r>
            <a:r>
              <a:rPr b="0" i="0" lang="en" sz="900" u="sng" cap="none" strike="noStrike">
                <a:solidFill>
                  <a:schemeClr val="hlink"/>
                </a:solidFill>
                <a:hlinkClick r:id="rId2"/>
              </a:rPr>
              <a:t>fruits, vegetables</a:t>
            </a:r>
            <a:r>
              <a:rPr b="0" i="0" lang="en" sz="900" u="none" cap="none" strike="noStrike">
                <a:solidFill>
                  <a:schemeClr val="dk2"/>
                </a:solidFill>
              </a:rPr>
              <a:t>, milk and juices. Water from these sources will go some way to meeting your daily requirements, so people do not need to drink a full eight glasses of water on top of this</a:t>
            </a:r>
          </a:p>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40000"/>
              </a:lnSpc>
              <a:spcBef>
                <a:spcPts val="0"/>
              </a:spcBef>
              <a:buClr>
                <a:schemeClr val="dk2"/>
              </a:buClr>
              <a:buSzPct val="25000"/>
              <a:buFont typeface="Verdana"/>
              <a:buNone/>
            </a:pPr>
            <a:r>
              <a:rPr b="1" i="0" lang="en" sz="900" u="none" cap="none" strike="noStrike">
                <a:solidFill>
                  <a:schemeClr val="dk2"/>
                </a:solidFill>
                <a:latin typeface="Verdana"/>
                <a:ea typeface="Verdana"/>
                <a:cs typeface="Verdana"/>
                <a:sym typeface="Verdana"/>
              </a:rPr>
              <a:t>Don't Underestimate Your Sweat.</a:t>
            </a:r>
            <a:r>
              <a:rPr b="0" i="0" lang="en" sz="900" u="none" cap="none" strike="noStrike">
                <a:solidFill>
                  <a:schemeClr val="dk2"/>
                </a:solidFill>
                <a:latin typeface="Verdana"/>
                <a:ea typeface="Verdana"/>
                <a:cs typeface="Verdana"/>
                <a:sym typeface="Verdana"/>
              </a:rPr>
              <a:t> Saunas, hot yoga and heavy exercise may be good for your health, but they also may lead to kidney stones. Why? Loss of water through sweating - whether due to these activities or just the heat of summer—leads to less urine production. The more you sweat, the less you urinate, which allows for stone-causing minerals to settle and bond in the kidneys and urinary tract</a:t>
            </a:r>
          </a:p>
          <a:p>
            <a:pPr indent="0" lvl="0" marL="0" marR="0" rtl="0" algn="l">
              <a:lnSpc>
                <a:spcPct val="140000"/>
              </a:lnSpc>
              <a:spcBef>
                <a:spcPts val="0"/>
              </a:spcBef>
              <a:buSzPct val="25000"/>
              <a:buFont typeface="Arial"/>
              <a:buNone/>
            </a:pPr>
            <a:r>
              <a:t/>
            </a:r>
            <a:endParaRPr b="0" i="0" sz="900" u="none" cap="none" strike="noStrike">
              <a:solidFill>
                <a:schemeClr val="dk2"/>
              </a:solidFill>
            </a:endParaRPr>
          </a:p>
          <a:p>
            <a:pPr indent="0" lvl="0" marL="0" marR="0" rtl="0" algn="l">
              <a:lnSpc>
                <a:spcPct val="140000"/>
              </a:lnSpc>
              <a:spcBef>
                <a:spcPts val="0"/>
              </a:spcBef>
              <a:buSzPct val="25000"/>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 name="Shape 9"/>
        <p:cNvGrpSpPr/>
        <p:nvPr/>
      </p:nvGrpSpPr>
      <p:grpSpPr>
        <a:xfrm>
          <a:off x="0" y="0"/>
          <a:ext cx="0" cy="0"/>
          <a:chOff x="0" y="0"/>
          <a:chExt cx="0" cy="0"/>
        </a:xfrm>
      </p:grpSpPr>
      <p:sp>
        <p:nvSpPr>
          <p:cNvPr id="10" name="Shape 10"/>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 name="Shape 11"/>
          <p:cNvSpPr txBox="1"/>
          <p:nvPr>
            <p:ph idx="1" type="body"/>
          </p:nvPr>
        </p:nvSpPr>
        <p:spPr>
          <a:xfrm>
            <a:off x="457200" y="1200150"/>
            <a:ext cx="8229600" cy="3266998"/>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grpSp>
        <p:nvGrpSpPr>
          <p:cNvPr id="12" name="Shape 12"/>
          <p:cNvGrpSpPr/>
          <p:nvPr/>
        </p:nvGrpSpPr>
        <p:grpSpPr>
          <a:xfrm>
            <a:off x="0" y="4559110"/>
            <a:ext cx="9144000" cy="584536"/>
            <a:chOff x="0" y="3690482"/>
            <a:chExt cx="9144000" cy="301556"/>
          </a:xfrm>
        </p:grpSpPr>
        <p:sp>
          <p:nvSpPr>
            <p:cNvPr id="13" name="Shape 13"/>
            <p:cNvSpPr/>
            <p:nvPr/>
          </p:nvSpPr>
          <p:spPr>
            <a:xfrm>
              <a:off x="0" y="3774403"/>
              <a:ext cx="9144000" cy="118500"/>
            </a:xfrm>
            <a:prstGeom prst="rect">
              <a:avLst/>
            </a:prstGeom>
            <a:solidFill>
              <a:schemeClr val="accen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Shape 14"/>
            <p:cNvSpPr/>
            <p:nvPr/>
          </p:nvSpPr>
          <p:spPr>
            <a:xfrm>
              <a:off x="0" y="3875339"/>
              <a:ext cx="9144000" cy="116699"/>
            </a:xfrm>
            <a:prstGeom prst="rect">
              <a:avLst/>
            </a:pr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 name="Shape 15"/>
            <p:cNvSpPr/>
            <p:nvPr/>
          </p:nvSpPr>
          <p:spPr>
            <a:xfrm>
              <a:off x="0" y="3690482"/>
              <a:ext cx="9144000" cy="45600"/>
            </a:xfrm>
            <a:prstGeom prst="rect">
              <a:avLst/>
            </a:prstGeom>
            <a:solidFill>
              <a:srgbClr val="FF642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sp>
        <p:nvSpPr>
          <p:cNvPr id="17" name="Shape 17"/>
          <p:cNvSpPr txBox="1"/>
          <p:nvPr>
            <p:ph type="ctrTitle"/>
          </p:nvPr>
        </p:nvSpPr>
        <p:spPr>
          <a:xfrm>
            <a:off x="685800" y="1046558"/>
            <a:ext cx="7772400" cy="11025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FFA711"/>
              </a:buClr>
              <a:buFont typeface="Georgia"/>
              <a:buNone/>
              <a:defRPr/>
            </a:lvl1pPr>
            <a:lvl2pPr indent="0" lvl="1" marL="0" marR="0" rtl="0" algn="l">
              <a:lnSpc>
                <a:spcPct val="100000"/>
              </a:lnSpc>
              <a:spcBef>
                <a:spcPts val="0"/>
              </a:spcBef>
              <a:spcAft>
                <a:spcPts val="0"/>
              </a:spcAft>
              <a:buClr>
                <a:srgbClr val="FFA711"/>
              </a:buClr>
              <a:buFont typeface="Georgia"/>
              <a:buNone/>
              <a:defRPr/>
            </a:lvl2pPr>
            <a:lvl3pPr indent="0" lvl="2" marL="0" marR="0" rtl="0" algn="l">
              <a:spcBef>
                <a:spcPts val="0"/>
              </a:spcBef>
              <a:buClr>
                <a:srgbClr val="FFA711"/>
              </a:buClr>
              <a:buFont typeface="Georgia"/>
              <a:buNone/>
              <a:defRPr/>
            </a:lvl3pPr>
            <a:lvl4pPr indent="0" lvl="3" marL="0" marR="0" rtl="0" algn="l">
              <a:spcBef>
                <a:spcPts val="0"/>
              </a:spcBef>
              <a:buClr>
                <a:srgbClr val="FFA711"/>
              </a:buClr>
              <a:buFont typeface="Georgia"/>
              <a:buNone/>
              <a:defRPr/>
            </a:lvl4pPr>
            <a:lvl5pPr indent="0" lvl="4" marL="0" marR="0" rtl="0" algn="l">
              <a:spcBef>
                <a:spcPts val="0"/>
              </a:spcBef>
              <a:buClr>
                <a:srgbClr val="FFA711"/>
              </a:buClr>
              <a:buFont typeface="Georgia"/>
              <a:buNone/>
              <a:defRPr/>
            </a:lvl5pPr>
            <a:lvl6pPr indent="0" lvl="5" marL="0" marR="0" rtl="0" algn="l">
              <a:spcBef>
                <a:spcPts val="0"/>
              </a:spcBef>
              <a:buClr>
                <a:srgbClr val="FFA711"/>
              </a:buClr>
              <a:buFont typeface="Georgia"/>
              <a:buNone/>
              <a:defRPr/>
            </a:lvl6pPr>
            <a:lvl7pPr indent="0" lvl="6" marL="0" marR="0" rtl="0" algn="l">
              <a:spcBef>
                <a:spcPts val="0"/>
              </a:spcBef>
              <a:buClr>
                <a:srgbClr val="FFA711"/>
              </a:buClr>
              <a:buFont typeface="Georgia"/>
              <a:buNone/>
              <a:defRPr/>
            </a:lvl7pPr>
            <a:lvl8pPr indent="0" lvl="7" marL="0" marR="0" rtl="0" algn="l">
              <a:spcBef>
                <a:spcPts val="0"/>
              </a:spcBef>
              <a:buClr>
                <a:srgbClr val="FFA711"/>
              </a:buClr>
              <a:buFont typeface="Georgia"/>
              <a:buNone/>
              <a:defRPr/>
            </a:lvl8pPr>
            <a:lvl9pPr indent="0" lvl="8" marL="0" marR="0" rtl="0" algn="l">
              <a:spcBef>
                <a:spcPts val="0"/>
              </a:spcBef>
              <a:buClr>
                <a:srgbClr val="FFA711"/>
              </a:buClr>
              <a:buFont typeface="Georgia"/>
              <a:buNone/>
              <a:defRPr/>
            </a:lvl9pPr>
          </a:lstStyle>
          <a:p/>
        </p:txBody>
      </p:sp>
      <p:sp>
        <p:nvSpPr>
          <p:cNvPr id="18" name="Shape 18"/>
          <p:cNvSpPr txBox="1"/>
          <p:nvPr>
            <p:ph idx="1" type="subTitle"/>
          </p:nvPr>
        </p:nvSpPr>
        <p:spPr>
          <a:xfrm>
            <a:off x="685800" y="2182816"/>
            <a:ext cx="7772400" cy="83879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lt2"/>
              </a:buClr>
              <a:buFont typeface="Georgia"/>
              <a:buNone/>
              <a:defRPr/>
            </a:lvl1pPr>
            <a:lvl2pPr indent="0" lvl="1" marL="0" marR="0" rtl="0" algn="l">
              <a:lnSpc>
                <a:spcPct val="100000"/>
              </a:lnSpc>
              <a:spcBef>
                <a:spcPts val="0"/>
              </a:spcBef>
              <a:spcAft>
                <a:spcPts val="0"/>
              </a:spcAft>
              <a:buClr>
                <a:schemeClr val="lt2"/>
              </a:buClr>
              <a:buFont typeface="Georgia"/>
              <a:buNone/>
              <a:defRPr/>
            </a:lvl2pPr>
            <a:lvl3pPr indent="0" lvl="2" marL="0" marR="0" rtl="0" algn="l">
              <a:lnSpc>
                <a:spcPct val="100000"/>
              </a:lnSpc>
              <a:spcBef>
                <a:spcPts val="0"/>
              </a:spcBef>
              <a:spcAft>
                <a:spcPts val="0"/>
              </a:spcAft>
              <a:buClr>
                <a:schemeClr val="lt2"/>
              </a:buClr>
              <a:buFont typeface="Georgia"/>
              <a:buNone/>
              <a:defRPr/>
            </a:lvl3pPr>
            <a:lvl4pPr indent="0" lvl="3" marL="0" marR="0" rtl="0" algn="l">
              <a:lnSpc>
                <a:spcPct val="100000"/>
              </a:lnSpc>
              <a:spcBef>
                <a:spcPts val="0"/>
              </a:spcBef>
              <a:spcAft>
                <a:spcPts val="0"/>
              </a:spcAft>
              <a:buClr>
                <a:schemeClr val="lt2"/>
              </a:buClr>
              <a:buFont typeface="Georgia"/>
              <a:buNone/>
              <a:defRPr/>
            </a:lvl4pPr>
            <a:lvl5pPr indent="0" lvl="4" marL="0" marR="0" rtl="0" algn="l">
              <a:lnSpc>
                <a:spcPct val="100000"/>
              </a:lnSpc>
              <a:spcBef>
                <a:spcPts val="0"/>
              </a:spcBef>
              <a:spcAft>
                <a:spcPts val="0"/>
              </a:spcAft>
              <a:buClr>
                <a:schemeClr val="lt2"/>
              </a:buClr>
              <a:buFont typeface="Georgia"/>
              <a:buNone/>
              <a:defRPr/>
            </a:lvl5pPr>
            <a:lvl6pPr indent="0" lvl="5" marL="0" marR="0" rtl="0" algn="l">
              <a:lnSpc>
                <a:spcPct val="100000"/>
              </a:lnSpc>
              <a:spcBef>
                <a:spcPts val="0"/>
              </a:spcBef>
              <a:spcAft>
                <a:spcPts val="0"/>
              </a:spcAft>
              <a:buClr>
                <a:schemeClr val="lt2"/>
              </a:buClr>
              <a:buFont typeface="Georgia"/>
              <a:buNone/>
              <a:defRPr/>
            </a:lvl6pPr>
            <a:lvl7pPr indent="0" lvl="6" marL="0" marR="0" rtl="0" algn="l">
              <a:lnSpc>
                <a:spcPct val="100000"/>
              </a:lnSpc>
              <a:spcBef>
                <a:spcPts val="0"/>
              </a:spcBef>
              <a:spcAft>
                <a:spcPts val="0"/>
              </a:spcAft>
              <a:buClr>
                <a:schemeClr val="lt2"/>
              </a:buClr>
              <a:buFont typeface="Georgia"/>
              <a:buNone/>
              <a:defRPr/>
            </a:lvl7pPr>
            <a:lvl8pPr indent="0" lvl="7" marL="0" marR="0" rtl="0" algn="l">
              <a:lnSpc>
                <a:spcPct val="100000"/>
              </a:lnSpc>
              <a:spcBef>
                <a:spcPts val="0"/>
              </a:spcBef>
              <a:spcAft>
                <a:spcPts val="0"/>
              </a:spcAft>
              <a:buClr>
                <a:schemeClr val="lt2"/>
              </a:buClr>
              <a:buFont typeface="Georgia"/>
              <a:buNone/>
              <a:defRPr/>
            </a:lvl8pPr>
            <a:lvl9pPr indent="0" lvl="8" marL="0" marR="0" rtl="0" algn="l">
              <a:lnSpc>
                <a:spcPct val="100000"/>
              </a:lnSpc>
              <a:spcBef>
                <a:spcPts val="0"/>
              </a:spcBef>
              <a:spcAft>
                <a:spcPts val="0"/>
              </a:spcAft>
              <a:buClr>
                <a:schemeClr val="lt2"/>
              </a:buClr>
              <a:buFont typeface="Georgia"/>
              <a:buNone/>
              <a:defRPr/>
            </a:lvl9pPr>
          </a:lstStyle>
          <a:p/>
        </p:txBody>
      </p:sp>
      <p:grpSp>
        <p:nvGrpSpPr>
          <p:cNvPr id="19" name="Shape 19"/>
          <p:cNvGrpSpPr/>
          <p:nvPr/>
        </p:nvGrpSpPr>
        <p:grpSpPr>
          <a:xfrm>
            <a:off x="0" y="3461598"/>
            <a:ext cx="9144000" cy="1647971"/>
            <a:chOff x="0" y="3690482"/>
            <a:chExt cx="9144000" cy="850171"/>
          </a:xfrm>
        </p:grpSpPr>
        <p:sp>
          <p:nvSpPr>
            <p:cNvPr id="20" name="Shape 20"/>
            <p:cNvSpPr/>
            <p:nvPr/>
          </p:nvSpPr>
          <p:spPr>
            <a:xfrm>
              <a:off x="0" y="4419321"/>
              <a:ext cx="9144000" cy="72000"/>
            </a:xfrm>
            <a:prstGeom prst="rect">
              <a:avLst/>
            </a:pr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 name="Shape 21"/>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 name="Shape 22"/>
            <p:cNvSpPr/>
            <p:nvPr/>
          </p:nvSpPr>
          <p:spPr>
            <a:xfrm>
              <a:off x="0" y="3875339"/>
              <a:ext cx="9144000" cy="116699"/>
            </a:xfrm>
            <a:prstGeom prst="rect">
              <a:avLst/>
            </a:prstGeom>
            <a:solidFill>
              <a:schemeClr val="accent4"/>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 name="Shape 23"/>
            <p:cNvSpPr/>
            <p:nvPr/>
          </p:nvSpPr>
          <p:spPr>
            <a:xfrm>
              <a:off x="0" y="3956051"/>
              <a:ext cx="9144000" cy="182400"/>
            </a:xfrm>
            <a:prstGeom prst="rect">
              <a:avLst/>
            </a:prstGeom>
            <a:solidFill>
              <a:schemeClr val="accent5"/>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 name="Shape 24"/>
            <p:cNvSpPr/>
            <p:nvPr/>
          </p:nvSpPr>
          <p:spPr>
            <a:xfrm>
              <a:off x="0" y="4186767"/>
              <a:ext cx="9144000" cy="133799"/>
            </a:xfrm>
            <a:prstGeom prst="rect">
              <a:avLst/>
            </a:prstGeom>
            <a:solidFill>
              <a:schemeClr val="accent6"/>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 name="Shape 25"/>
            <p:cNvSpPr/>
            <p:nvPr/>
          </p:nvSpPr>
          <p:spPr>
            <a:xfrm>
              <a:off x="0" y="4320625"/>
              <a:ext cx="9144000" cy="72000"/>
            </a:xfrm>
            <a:prstGeom prst="rect">
              <a:avLst/>
            </a:prstGeom>
            <a:solidFill>
              <a:schemeClr val="accen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 name="Shape 26"/>
            <p:cNvSpPr/>
            <p:nvPr/>
          </p:nvSpPr>
          <p:spPr>
            <a:xfrm>
              <a:off x="0" y="4478853"/>
              <a:ext cx="9144000" cy="61800"/>
            </a:xfrm>
            <a:prstGeom prst="rect">
              <a:avLst/>
            </a:prstGeom>
            <a:solidFill>
              <a:schemeClr val="accent3"/>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 name="Shape 27"/>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x="0" y="0"/>
          <a:ext cx="0" cy="0"/>
          <a:chOff x="0" y="0"/>
          <a:chExt cx="0" cy="0"/>
        </a:xfrm>
      </p:grpSpPr>
      <p:sp>
        <p:nvSpPr>
          <p:cNvPr id="29" name="Shape 29"/>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1" type="body"/>
          </p:nvPr>
        </p:nvSpPr>
        <p:spPr>
          <a:xfrm>
            <a:off x="457200" y="1200150"/>
            <a:ext cx="4038598" cy="3266998"/>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2" type="body"/>
          </p:nvPr>
        </p:nvSpPr>
        <p:spPr>
          <a:xfrm>
            <a:off x="4648200" y="1200150"/>
            <a:ext cx="4038598" cy="3266998"/>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grpSp>
        <p:nvGrpSpPr>
          <p:cNvPr id="32" name="Shape 32"/>
          <p:cNvGrpSpPr/>
          <p:nvPr/>
        </p:nvGrpSpPr>
        <p:grpSpPr>
          <a:xfrm>
            <a:off x="0" y="4559110"/>
            <a:ext cx="9144000" cy="584536"/>
            <a:chOff x="0" y="3690482"/>
            <a:chExt cx="9144000" cy="301556"/>
          </a:xfrm>
        </p:grpSpPr>
        <p:sp>
          <p:nvSpPr>
            <p:cNvPr id="33" name="Shape 33"/>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 name="Shape 34"/>
            <p:cNvSpPr/>
            <p:nvPr/>
          </p:nvSpPr>
          <p:spPr>
            <a:xfrm>
              <a:off x="0" y="3875339"/>
              <a:ext cx="9144000" cy="116699"/>
            </a:xfrm>
            <a:prstGeom prst="rect">
              <a:avLst/>
            </a:prstGeom>
            <a:solidFill>
              <a:srgbClr val="E9E0C9"/>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 name="Shape 35"/>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grpSp>
        <p:nvGrpSpPr>
          <p:cNvPr id="38" name="Shape 38"/>
          <p:cNvGrpSpPr/>
          <p:nvPr/>
        </p:nvGrpSpPr>
        <p:grpSpPr>
          <a:xfrm>
            <a:off x="0" y="4559110"/>
            <a:ext cx="9144000" cy="584536"/>
            <a:chOff x="0" y="3690482"/>
            <a:chExt cx="9144000" cy="301556"/>
          </a:xfrm>
        </p:grpSpPr>
        <p:sp>
          <p:nvSpPr>
            <p:cNvPr id="39" name="Shape 39"/>
            <p:cNvSpPr/>
            <p:nvPr/>
          </p:nvSpPr>
          <p:spPr>
            <a:xfrm>
              <a:off x="0" y="3774403"/>
              <a:ext cx="9144000" cy="118500"/>
            </a:xfrm>
            <a:prstGeom prst="rect">
              <a:avLst/>
            </a:prstGeom>
            <a:solidFill>
              <a:schemeClr val="accent4"/>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 name="Shape 40"/>
            <p:cNvSpPr/>
            <p:nvPr/>
          </p:nvSpPr>
          <p:spPr>
            <a:xfrm>
              <a:off x="0" y="3875339"/>
              <a:ext cx="9144000" cy="116699"/>
            </a:xfrm>
            <a:prstGeom prst="rect">
              <a:avLst/>
            </a:prstGeom>
            <a:solidFill>
              <a:srgbClr val="E9E0C9"/>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 name="Shape 41"/>
            <p:cNvSpPr/>
            <p:nvPr/>
          </p:nvSpPr>
          <p:spPr>
            <a:xfrm>
              <a:off x="0" y="3690482"/>
              <a:ext cx="9144000" cy="45600"/>
            </a:xfrm>
            <a:prstGeom prst="rect">
              <a:avLst/>
            </a:prstGeom>
            <a:solidFill>
              <a:schemeClr val="accen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1792288" y="4025503"/>
            <a:ext cx="5486399" cy="471899"/>
          </a:xfrm>
          <a:prstGeom prst="rect">
            <a:avLst/>
          </a:prstGeom>
          <a:noFill/>
          <a:ln>
            <a:noFill/>
          </a:ln>
        </p:spPr>
        <p:txBody>
          <a:bodyPr anchorCtr="0" anchor="t" bIns="91425" lIns="91425" rIns="91425" tIns="91425"/>
          <a:lstStyle>
            <a:lvl1pPr lvl="0" rtl="0" algn="ctr">
              <a:spcBef>
                <a:spcPts val="0"/>
              </a:spcBef>
              <a:buClr>
                <a:srgbClr val="FFA711"/>
              </a:buClr>
              <a:buFont typeface="Georgi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grpSp>
        <p:nvGrpSpPr>
          <p:cNvPr id="44" name="Shape 44"/>
          <p:cNvGrpSpPr/>
          <p:nvPr/>
        </p:nvGrpSpPr>
        <p:grpSpPr>
          <a:xfrm>
            <a:off x="0" y="4559110"/>
            <a:ext cx="9144000" cy="584536"/>
            <a:chOff x="0" y="3690482"/>
            <a:chExt cx="9144000" cy="301556"/>
          </a:xfrm>
        </p:grpSpPr>
        <p:sp>
          <p:nvSpPr>
            <p:cNvPr id="45" name="Shape 45"/>
            <p:cNvSpPr/>
            <p:nvPr/>
          </p:nvSpPr>
          <p:spPr>
            <a:xfrm>
              <a:off x="0" y="3774403"/>
              <a:ext cx="9144000" cy="118500"/>
            </a:xfrm>
            <a:prstGeom prst="rect">
              <a:avLst/>
            </a:prstGeom>
            <a:solidFill>
              <a:schemeClr val="accen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 name="Shape 46"/>
            <p:cNvSpPr/>
            <p:nvPr/>
          </p:nvSpPr>
          <p:spPr>
            <a:xfrm>
              <a:off x="0" y="3875339"/>
              <a:ext cx="9144000" cy="116699"/>
            </a:xfrm>
            <a:prstGeom prst="rect">
              <a:avLst/>
            </a:pr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 name="Shape 47"/>
            <p:cNvSpPr/>
            <p:nvPr/>
          </p:nvSpPr>
          <p:spPr>
            <a:xfrm>
              <a:off x="0" y="3690482"/>
              <a:ext cx="9144000" cy="45600"/>
            </a:xfrm>
            <a:prstGeom prst="rect">
              <a:avLst/>
            </a:prstGeom>
            <a:solidFill>
              <a:srgbClr val="FF642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grpSp>
        <p:nvGrpSpPr>
          <p:cNvPr id="49" name="Shape 49"/>
          <p:cNvGrpSpPr/>
          <p:nvPr/>
        </p:nvGrpSpPr>
        <p:grpSpPr>
          <a:xfrm>
            <a:off x="0" y="3461598"/>
            <a:ext cx="9144000" cy="1647971"/>
            <a:chOff x="0" y="3690482"/>
            <a:chExt cx="9144000" cy="850171"/>
          </a:xfrm>
        </p:grpSpPr>
        <p:sp>
          <p:nvSpPr>
            <p:cNvPr id="50" name="Shape 50"/>
            <p:cNvSpPr/>
            <p:nvPr/>
          </p:nvSpPr>
          <p:spPr>
            <a:xfrm>
              <a:off x="0" y="4419321"/>
              <a:ext cx="9144000" cy="72000"/>
            </a:xfrm>
            <a:prstGeom prst="rect">
              <a:avLst/>
            </a:prstGeom>
            <a:solidFill>
              <a:schemeClr val="l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 name="Shape 51"/>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 name="Shape 52"/>
            <p:cNvSpPr/>
            <p:nvPr/>
          </p:nvSpPr>
          <p:spPr>
            <a:xfrm>
              <a:off x="0" y="3875339"/>
              <a:ext cx="9144000" cy="116699"/>
            </a:xfrm>
            <a:prstGeom prst="rect">
              <a:avLst/>
            </a:prstGeom>
            <a:solidFill>
              <a:schemeClr val="accent4"/>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Shape 53"/>
            <p:cNvSpPr/>
            <p:nvPr/>
          </p:nvSpPr>
          <p:spPr>
            <a:xfrm>
              <a:off x="0" y="3956051"/>
              <a:ext cx="9144000" cy="182400"/>
            </a:xfrm>
            <a:prstGeom prst="rect">
              <a:avLst/>
            </a:prstGeom>
            <a:solidFill>
              <a:schemeClr val="accent5"/>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Shape 54"/>
            <p:cNvSpPr/>
            <p:nvPr/>
          </p:nvSpPr>
          <p:spPr>
            <a:xfrm>
              <a:off x="0" y="4186767"/>
              <a:ext cx="9144000" cy="133799"/>
            </a:xfrm>
            <a:prstGeom prst="rect">
              <a:avLst/>
            </a:prstGeom>
            <a:solidFill>
              <a:schemeClr val="accent6"/>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Shape 55"/>
            <p:cNvSpPr/>
            <p:nvPr/>
          </p:nvSpPr>
          <p:spPr>
            <a:xfrm>
              <a:off x="0" y="4320625"/>
              <a:ext cx="9144000" cy="72000"/>
            </a:xfrm>
            <a:prstGeom prst="rect">
              <a:avLst/>
            </a:prstGeom>
            <a:solidFill>
              <a:schemeClr val="accen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Shape 56"/>
            <p:cNvSpPr/>
            <p:nvPr/>
          </p:nvSpPr>
          <p:spPr>
            <a:xfrm>
              <a:off x="0" y="4478853"/>
              <a:ext cx="9144000" cy="61800"/>
            </a:xfrm>
            <a:prstGeom prst="rect">
              <a:avLst/>
            </a:prstGeom>
            <a:solidFill>
              <a:schemeClr val="accent3"/>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Shape 57"/>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E0F23"/>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2"/>
              </a:buClr>
              <a:buFont typeface="Georgia"/>
              <a:buNone/>
              <a:defRPr/>
            </a:lvl1pPr>
            <a:lvl2pPr indent="0" lvl="1" marL="0" marR="0" rtl="0" algn="l">
              <a:lnSpc>
                <a:spcPct val="100000"/>
              </a:lnSpc>
              <a:spcBef>
                <a:spcPts val="0"/>
              </a:spcBef>
              <a:spcAft>
                <a:spcPts val="0"/>
              </a:spcAft>
              <a:buClr>
                <a:schemeClr val="accent2"/>
              </a:buClr>
              <a:buFont typeface="Georgia"/>
              <a:buNone/>
              <a:defRPr/>
            </a:lvl2pPr>
            <a:lvl3pPr indent="0" lvl="2" marL="0" marR="0" rtl="0" algn="l">
              <a:spcBef>
                <a:spcPts val="0"/>
              </a:spcBef>
              <a:buClr>
                <a:schemeClr val="accent2"/>
              </a:buClr>
              <a:buFont typeface="Georgia"/>
              <a:buNone/>
              <a:defRPr/>
            </a:lvl3pPr>
            <a:lvl4pPr indent="0" lvl="3" marL="0" marR="0" rtl="0" algn="l">
              <a:spcBef>
                <a:spcPts val="0"/>
              </a:spcBef>
              <a:buClr>
                <a:schemeClr val="accent2"/>
              </a:buClr>
              <a:buFont typeface="Georgia"/>
              <a:buNone/>
              <a:defRPr/>
            </a:lvl4pPr>
            <a:lvl5pPr indent="0" lvl="4" marL="0" marR="0" rtl="0" algn="l">
              <a:spcBef>
                <a:spcPts val="0"/>
              </a:spcBef>
              <a:buClr>
                <a:schemeClr val="accent2"/>
              </a:buClr>
              <a:buFont typeface="Georgia"/>
              <a:buNone/>
              <a:defRPr/>
            </a:lvl5pPr>
            <a:lvl6pPr indent="0" lvl="5" marL="0" marR="0" rtl="0" algn="l">
              <a:spcBef>
                <a:spcPts val="0"/>
              </a:spcBef>
              <a:buClr>
                <a:schemeClr val="accent2"/>
              </a:buClr>
              <a:buFont typeface="Georgia"/>
              <a:buNone/>
              <a:defRPr/>
            </a:lvl6pPr>
            <a:lvl7pPr indent="0" lvl="6" marL="0" marR="0" rtl="0" algn="l">
              <a:spcBef>
                <a:spcPts val="0"/>
              </a:spcBef>
              <a:buClr>
                <a:schemeClr val="accent2"/>
              </a:buClr>
              <a:buFont typeface="Georgia"/>
              <a:buNone/>
              <a:defRPr/>
            </a:lvl7pPr>
            <a:lvl8pPr indent="0" lvl="7" marL="0" marR="0" rtl="0" algn="l">
              <a:spcBef>
                <a:spcPts val="0"/>
              </a:spcBef>
              <a:buClr>
                <a:schemeClr val="accent2"/>
              </a:buClr>
              <a:buFont typeface="Georgia"/>
              <a:buNone/>
              <a:defRPr/>
            </a:lvl8pPr>
            <a:lvl9pPr indent="0" lvl="8" marL="0" marR="0" rtl="0" algn="l">
              <a:spcBef>
                <a:spcPts val="0"/>
              </a:spcBef>
              <a:buClr>
                <a:schemeClr val="accent2"/>
              </a:buClr>
              <a:buFont typeface="Georgia"/>
              <a:buNone/>
              <a:defRPr/>
            </a:lvl9pPr>
          </a:lstStyle>
          <a:p/>
        </p:txBody>
      </p:sp>
      <p:sp>
        <p:nvSpPr>
          <p:cNvPr id="7" name="Shape 7"/>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lt2"/>
              </a:buClr>
              <a:buFont typeface="Georgia"/>
              <a:buNone/>
              <a:defRPr/>
            </a:lvl1pPr>
            <a:lvl2pPr indent="0" lvl="1" marL="0" marR="0" rtl="0" algn="l">
              <a:lnSpc>
                <a:spcPct val="100000"/>
              </a:lnSpc>
              <a:spcBef>
                <a:spcPts val="560"/>
              </a:spcBef>
              <a:spcAft>
                <a:spcPts val="0"/>
              </a:spcAft>
              <a:buClr>
                <a:schemeClr val="lt2"/>
              </a:buClr>
              <a:buFont typeface="Georgia"/>
              <a:buNone/>
              <a:defRPr/>
            </a:lvl2pPr>
            <a:lvl3pPr indent="0" lvl="2" marL="0" marR="0" rtl="0" algn="l">
              <a:lnSpc>
                <a:spcPct val="100000"/>
              </a:lnSpc>
              <a:spcBef>
                <a:spcPts val="480"/>
              </a:spcBef>
              <a:spcAft>
                <a:spcPts val="0"/>
              </a:spcAft>
              <a:buClr>
                <a:schemeClr val="lt2"/>
              </a:buClr>
              <a:buFont typeface="Georgia"/>
              <a:buNone/>
              <a:defRPr/>
            </a:lvl3pPr>
            <a:lvl4pPr indent="0" lvl="3" marL="0" marR="0" rtl="0" algn="l">
              <a:lnSpc>
                <a:spcPct val="100000"/>
              </a:lnSpc>
              <a:spcBef>
                <a:spcPts val="400"/>
              </a:spcBef>
              <a:spcAft>
                <a:spcPts val="0"/>
              </a:spcAft>
              <a:buClr>
                <a:schemeClr val="lt2"/>
              </a:buClr>
              <a:buFont typeface="Georgia"/>
              <a:buNone/>
              <a:defRPr/>
            </a:lvl4pPr>
            <a:lvl5pPr indent="0" lvl="4" marL="0" marR="0" rtl="0" algn="l">
              <a:lnSpc>
                <a:spcPct val="100000"/>
              </a:lnSpc>
              <a:spcBef>
                <a:spcPts val="400"/>
              </a:spcBef>
              <a:spcAft>
                <a:spcPts val="0"/>
              </a:spcAft>
              <a:buClr>
                <a:schemeClr val="lt2"/>
              </a:buClr>
              <a:buFont typeface="Georgia"/>
              <a:buNone/>
              <a:defRPr/>
            </a:lvl5pPr>
            <a:lvl6pPr indent="0" lvl="5" marL="0" marR="0" rtl="0" algn="l">
              <a:lnSpc>
                <a:spcPct val="100000"/>
              </a:lnSpc>
              <a:spcBef>
                <a:spcPts val="400"/>
              </a:spcBef>
              <a:spcAft>
                <a:spcPts val="0"/>
              </a:spcAft>
              <a:buClr>
                <a:schemeClr val="lt2"/>
              </a:buClr>
              <a:buFont typeface="Georgia"/>
              <a:buNone/>
              <a:defRPr/>
            </a:lvl6pPr>
            <a:lvl7pPr indent="0" lvl="6" marL="0" marR="0" rtl="0" algn="l">
              <a:lnSpc>
                <a:spcPct val="100000"/>
              </a:lnSpc>
              <a:spcBef>
                <a:spcPts val="400"/>
              </a:spcBef>
              <a:spcAft>
                <a:spcPts val="0"/>
              </a:spcAft>
              <a:buClr>
                <a:schemeClr val="lt2"/>
              </a:buClr>
              <a:buFont typeface="Georgia"/>
              <a:buNone/>
              <a:defRPr/>
            </a:lvl7pPr>
            <a:lvl8pPr indent="0" lvl="7" marL="0" marR="0" rtl="0" algn="l">
              <a:lnSpc>
                <a:spcPct val="100000"/>
              </a:lnSpc>
              <a:spcBef>
                <a:spcPts val="400"/>
              </a:spcBef>
              <a:spcAft>
                <a:spcPts val="0"/>
              </a:spcAft>
              <a:buClr>
                <a:schemeClr val="lt2"/>
              </a:buClr>
              <a:buFont typeface="Georgia"/>
              <a:buNone/>
              <a:defRPr/>
            </a:lvl8pPr>
            <a:lvl9pPr indent="0" lvl="8" marL="0" marR="0" rtl="0" algn="l">
              <a:lnSpc>
                <a:spcPct val="100000"/>
              </a:lnSpc>
              <a:spcBef>
                <a:spcPts val="400"/>
              </a:spcBef>
              <a:spcAft>
                <a:spcPts val="0"/>
              </a:spcAft>
              <a:buClr>
                <a:schemeClr val="lt2"/>
              </a:buClr>
              <a:buFont typeface="Georgia"/>
              <a:buNone/>
              <a:defRPr/>
            </a:lvl9pPr>
          </a:lstStyle>
          <a:p/>
        </p:txBody>
      </p:sp>
      <p:sp>
        <p:nvSpPr>
          <p:cNvPr id="8" name="Shape 8"/>
          <p:cNvSpPr/>
          <p:nvPr/>
        </p:nvSpPr>
        <p:spPr>
          <a:xfrm>
            <a:off x="0" y="989"/>
            <a:ext cx="9144000" cy="88500"/>
          </a:xfrm>
          <a:prstGeom prst="rect">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6.png"/><Relationship Id="rId8"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8.jp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8.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664800"/>
            <a:ext cx="8229600" cy="3986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a:p>
            <a:pPr lvl="0">
              <a:spcBef>
                <a:spcPts val="0"/>
              </a:spcBef>
              <a:buClr>
                <a:schemeClr val="dk2"/>
              </a:buClr>
              <a:buSzPct val="25000"/>
              <a:buFont typeface="Arial"/>
              <a:buNone/>
            </a:pPr>
            <a:r>
              <a:t/>
            </a:r>
            <a:endParaRPr b="1" sz="3000">
              <a:solidFill>
                <a:schemeClr val="lt2"/>
              </a:solidFill>
              <a:latin typeface="Georgia"/>
              <a:ea typeface="Georgia"/>
              <a:cs typeface="Georgia"/>
              <a:sym typeface="Georgia"/>
            </a:endParaRPr>
          </a:p>
          <a:p>
            <a:pPr lvl="0">
              <a:spcBef>
                <a:spcPts val="0"/>
              </a:spcBef>
              <a:buClr>
                <a:schemeClr val="dk2"/>
              </a:buClr>
              <a:buSzPct val="25000"/>
              <a:buFont typeface="Arial"/>
              <a:buNone/>
            </a:pPr>
            <a:r>
              <a:t/>
            </a:r>
            <a:endParaRPr b="1" sz="3000">
              <a:solidFill>
                <a:schemeClr val="lt2"/>
              </a:solidFill>
              <a:latin typeface="Georgia"/>
              <a:ea typeface="Georgia"/>
              <a:cs typeface="Georgia"/>
              <a:sym typeface="Georgia"/>
            </a:endParaRPr>
          </a:p>
          <a:p>
            <a:pPr lvl="0" rtl="0">
              <a:spcBef>
                <a:spcPts val="0"/>
              </a:spcBef>
              <a:buClr>
                <a:schemeClr val="dk2"/>
              </a:buClr>
              <a:buSzPct val="25000"/>
              <a:buFont typeface="Arial"/>
              <a:buNone/>
            </a:pPr>
            <a:r>
              <a:rPr b="1" lang="en" sz="3000">
                <a:solidFill>
                  <a:schemeClr val="lt2"/>
                </a:solidFill>
                <a:latin typeface="Georgia"/>
                <a:ea typeface="Georgia"/>
                <a:cs typeface="Georgia"/>
                <a:sym typeface="Georgia"/>
              </a:rPr>
              <a:t>New York Culinary Medicine presents:</a:t>
            </a:r>
          </a:p>
          <a:p>
            <a:pPr lvl="0" rtl="0">
              <a:spcBef>
                <a:spcPts val="0"/>
              </a:spcBef>
              <a:buClr>
                <a:schemeClr val="dk2"/>
              </a:buClr>
              <a:buSzPct val="25000"/>
              <a:buFont typeface="Arial"/>
              <a:buNone/>
            </a:pPr>
            <a:r>
              <a:t/>
            </a:r>
            <a:endParaRPr b="1" sz="3000">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1" i="0" lang="en" sz="3600" u="none" cap="none" strike="noStrike">
                <a:solidFill>
                  <a:schemeClr val="accent2"/>
                </a:solidFill>
                <a:latin typeface="Georgia"/>
                <a:ea typeface="Georgia"/>
                <a:cs typeface="Georgia"/>
                <a:sym typeface="Georgia"/>
              </a:rPr>
              <a:t>Busting Common Food Myths</a:t>
            </a:r>
          </a:p>
          <a:p>
            <a:pPr indent="0" lvl="0" marL="0" marR="0" rtl="0" algn="l">
              <a:lnSpc>
                <a:spcPct val="100000"/>
              </a:lnSpc>
              <a:spcBef>
                <a:spcPts val="0"/>
              </a:spcBef>
              <a:spcAft>
                <a:spcPts val="0"/>
              </a:spcAft>
              <a:buClr>
                <a:schemeClr val="accent2"/>
              </a:buClr>
              <a:buSzPct val="25000"/>
              <a:buFont typeface="Georgia"/>
              <a:buNone/>
            </a:pPr>
            <a:r>
              <a:rPr b="1" i="0" lang="en" sz="3000" u="none" cap="none" strike="noStrike">
                <a:solidFill>
                  <a:schemeClr val="accent2"/>
                </a:solidFill>
                <a:latin typeface="Georgia"/>
                <a:ea typeface="Georgia"/>
                <a:cs typeface="Georgia"/>
                <a:sym typeface="Georgia"/>
              </a:rPr>
              <a:t>    … from a nephrological perspective	</a:t>
            </a:r>
          </a:p>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p:txBody>
      </p:sp>
      <p:sp>
        <p:nvSpPr>
          <p:cNvPr id="63" name="Shape 63"/>
          <p:cNvSpPr txBox="1"/>
          <p:nvPr>
            <p:ph idx="1" type="body"/>
          </p:nvPr>
        </p:nvSpPr>
        <p:spPr>
          <a:xfrm>
            <a:off x="655475" y="2109775"/>
            <a:ext cx="78303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Arial"/>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t/>
            </a:r>
            <a:endParaRPr b="1" i="0" sz="30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dk2"/>
              </a:buClr>
              <a:buSzPct val="25000"/>
              <a:buFont typeface="Arial"/>
              <a:buNone/>
            </a:pPr>
            <a:r>
              <a:t/>
            </a:r>
            <a:endParaRPr/>
          </a:p>
          <a:p>
            <a:pPr indent="0" lvl="0" marL="0" marR="0" rtl="0" algn="l">
              <a:lnSpc>
                <a:spcPct val="100000"/>
              </a:lnSpc>
              <a:spcBef>
                <a:spcPts val="0"/>
              </a:spcBef>
              <a:spcAft>
                <a:spcPts val="0"/>
              </a:spcAft>
              <a:buClr>
                <a:schemeClr val="dk2"/>
              </a:buClr>
              <a:buSzPct val="25000"/>
              <a:buFont typeface="Arial"/>
              <a:buNone/>
            </a:pPr>
            <a:r>
              <a:t/>
            </a:r>
            <a:endParaRPr b="1" sz="3000">
              <a:solidFill>
                <a:schemeClr val="lt2"/>
              </a:solidFill>
              <a:latin typeface="Georgia"/>
              <a:ea typeface="Georgia"/>
              <a:cs typeface="Georgia"/>
              <a:sym typeface="Georgia"/>
            </a:endParaRPr>
          </a:p>
          <a:p>
            <a:pPr lvl="0" rtl="0">
              <a:spcBef>
                <a:spcPts val="0"/>
              </a:spcBef>
              <a:buClr>
                <a:schemeClr val="dk2"/>
              </a:buClr>
              <a:buSzPct val="25000"/>
              <a:buFont typeface="Arial"/>
              <a:buNone/>
            </a:pPr>
            <a:r>
              <a:rPr b="1" lang="en" sz="3000">
                <a:solidFill>
                  <a:schemeClr val="lt2"/>
                </a:solidFill>
                <a:latin typeface="Georgia"/>
                <a:ea typeface="Georgia"/>
                <a:cs typeface="Georgia"/>
                <a:sym typeface="Georgia"/>
              </a:rPr>
              <a:t>Dara Huang, MD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3000" u="none" cap="none" strike="noStrike">
                <a:solidFill>
                  <a:srgbClr val="FFA711"/>
                </a:solidFill>
                <a:latin typeface="Georgia"/>
                <a:ea typeface="Georgia"/>
                <a:cs typeface="Georgia"/>
                <a:sym typeface="Georgia"/>
              </a:rPr>
              <a:t>Next: Kidney stones</a:t>
            </a:r>
          </a:p>
        </p:txBody>
      </p:sp>
      <p:sp>
        <p:nvSpPr>
          <p:cNvPr id="121" name="Shape 121"/>
          <p:cNvSpPr txBox="1"/>
          <p:nvPr>
            <p:ph idx="1" type="body"/>
          </p:nvPr>
        </p:nvSpPr>
        <p:spPr>
          <a:xfrm>
            <a:off x="457200" y="1063362"/>
            <a:ext cx="4698600" cy="3345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Kidney stones can form when substances in the urine—such as calcium, oxalate, and phosphorus—become highly concentrated. </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Verdana"/>
                <a:ea typeface="Verdana"/>
                <a:cs typeface="Verdana"/>
                <a:sym typeface="Verdana"/>
              </a:rPr>
              <a:t>These substances form crystals that gradually increase in size and can become stuck within the kidney or urinary tract.  </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Verdana"/>
                <a:ea typeface="Verdana"/>
                <a:cs typeface="Verdana"/>
                <a:sym typeface="Verdana"/>
              </a:rPr>
              <a:t>&gt;80% stones are made of calcium (calcium oxalate, calcium phosphate)</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Diet is one of several factors that can promote or inhibit kidney stone formation.</a:t>
            </a: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Verdana"/>
              <a:ea typeface="Verdana"/>
              <a:cs typeface="Verdana"/>
              <a:sym typeface="Verdana"/>
            </a:endParaRPr>
          </a:p>
        </p:txBody>
      </p:sp>
      <p:pic>
        <p:nvPicPr>
          <p:cNvPr id="122" name="Shape 122"/>
          <p:cNvPicPr preferRelativeResize="0"/>
          <p:nvPr/>
        </p:nvPicPr>
        <p:blipFill rotWithShape="1">
          <a:blip r:embed="rId3">
            <a:alphaModFix/>
          </a:blip>
          <a:srcRect b="0" l="0" r="0" t="0"/>
          <a:stretch/>
        </p:blipFill>
        <p:spPr>
          <a:xfrm>
            <a:off x="5209975" y="1330025"/>
            <a:ext cx="3476824" cy="24834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10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10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10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1000"/>
                                        <p:tgtEl>
                                          <p:spTgt spid="1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animEffect filter="fade" transition="in">
                                      <p:cBhvr>
                                        <p:cTn dur="1000"/>
                                        <p:tgtEl>
                                          <p:spTgt spid="1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animEffect filter="fade" transition="in">
                                      <p:cBhvr>
                                        <p:cTn dur="1000"/>
                                        <p:tgtEl>
                                          <p:spTgt spid="1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6" st="6"/>
                                            </p:txEl>
                                          </p:spTgt>
                                        </p:tgtEl>
                                        <p:attrNameLst>
                                          <p:attrName>style.visibility</p:attrName>
                                        </p:attrNameLst>
                                      </p:cBhvr>
                                      <p:to>
                                        <p:strVal val="visible"/>
                                      </p:to>
                                    </p:set>
                                    <p:animEffect filter="fade" transition="in">
                                      <p:cBhvr>
                                        <p:cTn dur="1000"/>
                                        <p:tgtEl>
                                          <p:spTgt spid="12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7" st="7"/>
                                            </p:txEl>
                                          </p:spTgt>
                                        </p:tgtEl>
                                        <p:attrNameLst>
                                          <p:attrName>style.visibility</p:attrName>
                                        </p:attrNameLst>
                                      </p:cBhvr>
                                      <p:to>
                                        <p:strVal val="visible"/>
                                      </p:to>
                                    </p:set>
                                    <p:animEffect filter="fade" transition="in">
                                      <p:cBhvr>
                                        <p:cTn dur="1000"/>
                                        <p:tgtEl>
                                          <p:spTgt spid="12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36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t/>
            </a:r>
            <a:endParaRPr b="0" i="0" sz="36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t/>
            </a:r>
            <a:endParaRPr b="0" i="0" sz="36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t/>
            </a:r>
            <a:endParaRPr b="0" i="0" sz="36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dk2"/>
              </a:buClr>
              <a:buSzPct val="25000"/>
              <a:buFont typeface="Arial"/>
              <a:buNone/>
            </a:pPr>
            <a:r>
              <a:rPr b="1" i="0" lang="en" sz="3600" u="none" cap="none" strike="noStrike">
                <a:solidFill>
                  <a:schemeClr val="accent2"/>
                </a:solidFill>
                <a:latin typeface="Georgia"/>
                <a:ea typeface="Georgia"/>
                <a:cs typeface="Georgia"/>
                <a:sym typeface="Georgia"/>
              </a:rPr>
              <a:t>#2  </a:t>
            </a:r>
            <a:r>
              <a:rPr b="1" i="0" lang="en" sz="3000" u="none" cap="none" strike="noStrike">
                <a:solidFill>
                  <a:schemeClr val="accent2"/>
                </a:solidFill>
                <a:latin typeface="Georgia"/>
                <a:ea typeface="Georgia"/>
                <a:cs typeface="Georgia"/>
                <a:sym typeface="Georgia"/>
              </a:rPr>
              <a:t>True or False</a:t>
            </a:r>
          </a:p>
          <a:p>
            <a:pPr indent="0" lvl="0" marL="0" marR="0" rtl="0" algn="l">
              <a:lnSpc>
                <a:spcPct val="100000"/>
              </a:lnSpc>
              <a:spcBef>
                <a:spcPts val="0"/>
              </a:spcBef>
              <a:spcAft>
                <a:spcPts val="0"/>
              </a:spcAft>
              <a:buClr>
                <a:schemeClr val="accent2"/>
              </a:buClr>
              <a:buSzPct val="25000"/>
              <a:buFont typeface="Georgia"/>
              <a:buNone/>
            </a:pPr>
            <a:r>
              <a:t/>
            </a:r>
            <a:endParaRPr b="0" i="0" sz="36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0" i="0" lang="en" sz="3600" u="none" cap="none" strike="noStrike">
                <a:solidFill>
                  <a:srgbClr val="FFA711"/>
                </a:solidFill>
                <a:latin typeface="Georgia"/>
                <a:ea typeface="Georgia"/>
                <a:cs typeface="Georgia"/>
                <a:sym typeface="Georgia"/>
              </a:rPr>
              <a:t>More calcium = kidney stones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ctrTitle"/>
          </p:nvPr>
        </p:nvSpPr>
        <p:spPr>
          <a:xfrm>
            <a:off x="685800" y="1412383"/>
            <a:ext cx="7772400" cy="11025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FFA711"/>
              </a:buClr>
              <a:buSzPct val="25000"/>
              <a:buFont typeface="Georgia"/>
              <a:buNone/>
            </a:pPr>
            <a:r>
              <a:rPr b="1" i="0" lang="en" sz="5000" u="none" cap="none" strike="noStrike">
                <a:solidFill>
                  <a:srgbClr val="FFA711"/>
                </a:solidFill>
                <a:latin typeface="Georgia"/>
                <a:ea typeface="Georgia"/>
                <a:cs typeface="Georgia"/>
                <a:sym typeface="Georgia"/>
              </a:rPr>
              <a:t>FALSE! </a:t>
            </a:r>
          </a:p>
        </p:txBody>
      </p:sp>
      <p:sp>
        <p:nvSpPr>
          <p:cNvPr id="133" name="Shape 133"/>
          <p:cNvSpPr txBox="1"/>
          <p:nvPr>
            <p:ph idx="1" type="subTitle"/>
          </p:nvPr>
        </p:nvSpPr>
        <p:spPr>
          <a:xfrm>
            <a:off x="741225" y="2415066"/>
            <a:ext cx="7772400" cy="8387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pic>
        <p:nvPicPr>
          <p:cNvPr id="134" name="Shape 134"/>
          <p:cNvPicPr preferRelativeResize="0"/>
          <p:nvPr/>
        </p:nvPicPr>
        <p:blipFill rotWithShape="1">
          <a:blip r:embed="rId3">
            <a:alphaModFix/>
          </a:blip>
          <a:srcRect b="0" l="0" r="0" t="0"/>
          <a:stretch/>
        </p:blipFill>
        <p:spPr>
          <a:xfrm>
            <a:off x="4504275" y="368750"/>
            <a:ext cx="4009352" cy="3006998"/>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342753"/>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FACT:  Calcium is not the enemy</a:t>
            </a:r>
          </a:p>
        </p:txBody>
      </p:sp>
      <p:sp>
        <p:nvSpPr>
          <p:cNvPr id="140" name="Shape 140"/>
          <p:cNvSpPr txBox="1"/>
          <p:nvPr>
            <p:ph idx="1" type="body"/>
          </p:nvPr>
        </p:nvSpPr>
        <p:spPr>
          <a:xfrm>
            <a:off x="457200" y="1200150"/>
            <a:ext cx="4240200" cy="3266998"/>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chemeClr val="lt2"/>
              </a:buClr>
              <a:buSzPct val="25000"/>
              <a:buFont typeface="Georgia"/>
              <a:buNone/>
            </a:pPr>
            <a:r>
              <a:rPr b="0" i="0" lang="en" sz="1600" u="none" cap="none" strike="noStrike">
                <a:solidFill>
                  <a:schemeClr val="lt2"/>
                </a:solidFill>
                <a:latin typeface="Verdana"/>
                <a:ea typeface="Verdana"/>
                <a:cs typeface="Verdana"/>
                <a:sym typeface="Verdana"/>
              </a:rPr>
              <a:t>A low calcium diet can actually increase one's risk of developing kidney stones.</a:t>
            </a:r>
          </a:p>
          <a:p>
            <a:pPr indent="0" lvl="0" marL="0" marR="0" rtl="0" algn="l">
              <a:lnSpc>
                <a:spcPct val="150000"/>
              </a:lnSpc>
              <a:spcBef>
                <a:spcPts val="120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Calcium from food does not increase the risk of calcium oxalate stones. Calcium in the digestive tract binds to oxalate from food and keeps it from entering the blood, and then to the kidneys where it can form stones.</a:t>
            </a:r>
          </a:p>
          <a:p>
            <a:pPr indent="0" lvl="0" marL="0" marR="0" rtl="0" algn="l">
              <a:lnSpc>
                <a:spcPct val="150000"/>
              </a:lnSpc>
              <a:spcBef>
                <a:spcPts val="1200"/>
              </a:spcBef>
              <a:spcAft>
                <a:spcPts val="0"/>
              </a:spcAft>
              <a:buClr>
                <a:schemeClr val="lt2"/>
              </a:buClr>
              <a:buSzPct val="25000"/>
              <a:buFont typeface="Georgia"/>
              <a:buNone/>
            </a:pPr>
            <a:r>
              <a:t/>
            </a:r>
            <a:endParaRPr b="0" i="0" sz="1600" u="none" cap="none" strike="noStrike">
              <a:solidFill>
                <a:schemeClr val="lt2"/>
              </a:solidFill>
              <a:latin typeface="Verdana"/>
              <a:ea typeface="Verdana"/>
              <a:cs typeface="Verdana"/>
              <a:sym typeface="Verdana"/>
            </a:endParaRPr>
          </a:p>
          <a:p>
            <a:pPr indent="0" lvl="0" marL="0" marR="0" rtl="0" algn="l">
              <a:lnSpc>
                <a:spcPct val="150000"/>
              </a:lnSpc>
              <a:spcBef>
                <a:spcPts val="1200"/>
              </a:spcBef>
              <a:spcAft>
                <a:spcPts val="0"/>
              </a:spcAft>
              <a:buClr>
                <a:schemeClr val="lt2"/>
              </a:buClr>
              <a:buSzPct val="25000"/>
              <a:buFont typeface="Georgia"/>
              <a:buNone/>
            </a:pPr>
            <a:r>
              <a:t/>
            </a:r>
            <a:endParaRPr b="0" i="0" sz="1400" u="none" cap="none" strike="noStrike">
              <a:solidFill>
                <a:schemeClr val="lt2"/>
              </a:solidFill>
              <a:latin typeface="Verdana"/>
              <a:ea typeface="Verdana"/>
              <a:cs typeface="Verdana"/>
              <a:sym typeface="Verdana"/>
            </a:endParaRPr>
          </a:p>
          <a:p>
            <a:pPr indent="0" lvl="0" marL="0" marR="0" rtl="0" algn="l">
              <a:lnSpc>
                <a:spcPct val="100000"/>
              </a:lnSpc>
              <a:spcBef>
                <a:spcPts val="1200"/>
              </a:spcBef>
              <a:spcAft>
                <a:spcPts val="0"/>
              </a:spcAft>
              <a:buClr>
                <a:schemeClr val="lt2"/>
              </a:buClr>
              <a:buSzPct val="25000"/>
              <a:buFont typeface="Georgia"/>
              <a:buNone/>
            </a:pPr>
            <a:r>
              <a:t/>
            </a:r>
            <a:endParaRPr b="0" i="0" sz="1400" u="none" cap="none" strike="noStrike">
              <a:solidFill>
                <a:schemeClr val="lt2"/>
              </a:solidFill>
              <a:latin typeface="Georgia"/>
              <a:ea typeface="Georgia"/>
              <a:cs typeface="Georgia"/>
              <a:sym typeface="Georgia"/>
            </a:endParaRPr>
          </a:p>
        </p:txBody>
      </p:sp>
      <p:sp>
        <p:nvSpPr>
          <p:cNvPr id="141" name="Shape 141"/>
          <p:cNvSpPr txBox="1"/>
          <p:nvPr/>
        </p:nvSpPr>
        <p:spPr>
          <a:xfrm>
            <a:off x="4864725" y="1200150"/>
            <a:ext cx="3886500" cy="1359299"/>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1200"/>
              </a:spcAft>
              <a:buClr>
                <a:schemeClr val="dk2"/>
              </a:buClr>
              <a:buSzPct val="25000"/>
              <a:buFont typeface="Arial"/>
              <a:buNone/>
            </a:pPr>
            <a:r>
              <a:rPr b="1" i="0" lang="en" sz="1400" u="none" cap="none" strike="noStrike">
                <a:solidFill>
                  <a:schemeClr val="lt2"/>
                </a:solidFill>
                <a:latin typeface="Verdana"/>
                <a:ea typeface="Verdana"/>
                <a:cs typeface="Verdana"/>
                <a:sym typeface="Verdana"/>
              </a:rPr>
              <a:t>Instead:</a:t>
            </a:r>
            <a:r>
              <a:rPr b="0" i="0" lang="en" sz="1400" u="none" cap="none" strike="noStrike">
                <a:solidFill>
                  <a:schemeClr val="lt2"/>
                </a:solidFill>
                <a:latin typeface="Verdana"/>
                <a:ea typeface="Verdana"/>
                <a:cs typeface="Verdana"/>
                <a:sym typeface="Verdana"/>
              </a:rPr>
              <a:t> Don't reduce the calcium. Work to cut back on the sodium in your diet and to combine calcium-rich foods with oxalate-rich foods.</a:t>
            </a:r>
          </a:p>
        </p:txBody>
      </p:sp>
      <p:pic>
        <p:nvPicPr>
          <p:cNvPr id="142" name="Shape 142"/>
          <p:cNvPicPr preferRelativeResize="0"/>
          <p:nvPr/>
        </p:nvPicPr>
        <p:blipFill rotWithShape="1">
          <a:blip r:embed="rId3">
            <a:alphaModFix/>
          </a:blip>
          <a:srcRect b="0" l="0" r="0" t="0"/>
          <a:stretch/>
        </p:blipFill>
        <p:spPr>
          <a:xfrm>
            <a:off x="5064325" y="2559550"/>
            <a:ext cx="3138449" cy="190759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1000"/>
                                        <p:tgtEl>
                                          <p:spTgt spid="1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Neither is oxalate...</a:t>
            </a:r>
          </a:p>
        </p:txBody>
      </p:sp>
      <p:sp>
        <p:nvSpPr>
          <p:cNvPr id="148" name="Shape 148"/>
          <p:cNvSpPr txBox="1"/>
          <p:nvPr>
            <p:ph idx="1" type="body"/>
          </p:nvPr>
        </p:nvSpPr>
        <p:spPr>
          <a:xfrm>
            <a:off x="457200" y="322600"/>
            <a:ext cx="4113598" cy="5064598"/>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chemeClr val="lt2"/>
              </a:buClr>
              <a:buSzPct val="25000"/>
              <a:buFont typeface="Georgia"/>
              <a:buNone/>
            </a:pPr>
            <a:r>
              <a:t/>
            </a:r>
            <a:endParaRPr b="1" i="0" sz="1400" u="none" cap="none" strike="noStrike">
              <a:solidFill>
                <a:schemeClr val="lt2"/>
              </a:solidFill>
              <a:latin typeface="Verdana"/>
              <a:ea typeface="Verdana"/>
              <a:cs typeface="Verdana"/>
              <a:sym typeface="Verdana"/>
            </a:endParaRPr>
          </a:p>
          <a:p>
            <a:pPr indent="0" lvl="0" marL="0" marR="0" rtl="0" algn="l">
              <a:lnSpc>
                <a:spcPct val="150000"/>
              </a:lnSpc>
              <a:spcBef>
                <a:spcPts val="1200"/>
              </a:spcBef>
              <a:spcAft>
                <a:spcPts val="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Oxalate is naturally found in many foods, including fruits and vegetables, nuts and seeds, grains, legumes, chocolate and tea. </a:t>
            </a:r>
          </a:p>
          <a:p>
            <a:pPr indent="0" lvl="0" marL="0" marR="0" rtl="0" algn="l">
              <a:lnSpc>
                <a:spcPct val="150000"/>
              </a:lnSpc>
              <a:spcBef>
                <a:spcPts val="1200"/>
              </a:spcBef>
              <a:spcAft>
                <a:spcPts val="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Foods containing high levels of oxalate include: peanuts, rhubarb, spinach, beets, strawberries and sweet potatoes. </a:t>
            </a:r>
          </a:p>
          <a:p>
            <a:pPr indent="0" lvl="0" marL="0" marR="0" rtl="0" algn="l">
              <a:lnSpc>
                <a:spcPct val="150000"/>
              </a:lnSpc>
              <a:spcBef>
                <a:spcPts val="1200"/>
              </a:spcBef>
              <a:spcAft>
                <a:spcPts val="120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A common food myth is that cutting the oxalate-rich foods in your diet alone will reduce the likelihood of forming calcium oxalate kidney stones. </a:t>
            </a:r>
          </a:p>
        </p:txBody>
      </p:sp>
      <p:sp>
        <p:nvSpPr>
          <p:cNvPr id="149" name="Shape 149"/>
          <p:cNvSpPr txBox="1"/>
          <p:nvPr/>
        </p:nvSpPr>
        <p:spPr>
          <a:xfrm>
            <a:off x="4680350" y="2559575"/>
            <a:ext cx="4326899" cy="1852500"/>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1200"/>
              </a:spcAft>
              <a:buClr>
                <a:schemeClr val="dk2"/>
              </a:buClr>
              <a:buSzPct val="25000"/>
              <a:buFont typeface="Arial"/>
              <a:buNone/>
            </a:pPr>
            <a:r>
              <a:rPr b="1" i="0" lang="en" sz="1400" u="none" cap="none" strike="noStrike">
                <a:solidFill>
                  <a:schemeClr val="lt2"/>
                </a:solidFill>
                <a:latin typeface="Verdana"/>
                <a:ea typeface="Verdana"/>
                <a:cs typeface="Verdana"/>
                <a:sym typeface="Verdana"/>
              </a:rPr>
              <a:t>Instead:</a:t>
            </a:r>
            <a:r>
              <a:rPr b="0" i="0" lang="en" sz="1400" u="none" cap="none" strike="noStrike">
                <a:solidFill>
                  <a:schemeClr val="lt2"/>
                </a:solidFill>
                <a:latin typeface="Verdana"/>
                <a:ea typeface="Verdana"/>
                <a:cs typeface="Verdana"/>
                <a:sym typeface="Verdana"/>
              </a:rPr>
              <a:t> Eat and drink calcium and oxalate-rich foods together during a meal. Oxalate and calcium are more likely to bind together in the stomach before it reaches the kidneys, making it less likely for stones to form.</a:t>
            </a:r>
          </a:p>
        </p:txBody>
      </p:sp>
      <p:pic>
        <p:nvPicPr>
          <p:cNvPr id="150" name="Shape 150"/>
          <p:cNvPicPr preferRelativeResize="0"/>
          <p:nvPr/>
        </p:nvPicPr>
        <p:blipFill rotWithShape="1">
          <a:blip r:embed="rId3">
            <a:alphaModFix/>
          </a:blip>
          <a:srcRect b="0" l="0" r="0" t="0"/>
          <a:stretch/>
        </p:blipFill>
        <p:spPr>
          <a:xfrm>
            <a:off x="5134675" y="322600"/>
            <a:ext cx="2921850" cy="226827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108453"/>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Why is knowing what type of stone important?</a:t>
            </a:r>
          </a:p>
        </p:txBody>
      </p:sp>
      <p:sp>
        <p:nvSpPr>
          <p:cNvPr id="156" name="Shape 156"/>
          <p:cNvSpPr txBox="1"/>
          <p:nvPr>
            <p:ph idx="1" type="body"/>
          </p:nvPr>
        </p:nvSpPr>
        <p:spPr>
          <a:xfrm>
            <a:off x="389975" y="318725"/>
            <a:ext cx="4924198" cy="3403800"/>
          </a:xfrm>
          <a:prstGeom prst="rect">
            <a:avLst/>
          </a:prstGeom>
          <a:noFill/>
          <a:ln>
            <a:noFill/>
          </a:ln>
        </p:spPr>
        <p:txBody>
          <a:bodyPr anchorCtr="0" anchor="t" bIns="91425" lIns="91425" rIns="91425" tIns="91425">
            <a:noAutofit/>
          </a:bodyPr>
          <a:lstStyle/>
          <a:p>
            <a:pPr indent="0" lvl="0" marL="0" marR="0" rtl="0" algn="l">
              <a:lnSpc>
                <a:spcPct val="124615"/>
              </a:lnSpc>
              <a:spcBef>
                <a:spcPts val="0"/>
              </a:spcBef>
              <a:spcAft>
                <a:spcPts val="0"/>
              </a:spcAft>
              <a:buClr>
                <a:schemeClr val="dk2"/>
              </a:buClr>
              <a:buSzPct val="25000"/>
              <a:buFont typeface="Arial"/>
              <a:buNone/>
            </a:pPr>
            <a:r>
              <a:t/>
            </a:r>
            <a:endParaRPr b="1" i="0" sz="1400" u="none" cap="none" strike="noStrike">
              <a:solidFill>
                <a:schemeClr val="lt2"/>
              </a:solidFill>
              <a:latin typeface="Arial"/>
              <a:ea typeface="Arial"/>
              <a:cs typeface="Arial"/>
              <a:sym typeface="Arial"/>
            </a:endParaRPr>
          </a:p>
          <a:p>
            <a:pPr indent="0" lvl="0" marL="0" marR="0" rtl="0" algn="l">
              <a:lnSpc>
                <a:spcPct val="147272"/>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47272"/>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First step in preventing kidney stones is to know what is causing the stones to form. </a:t>
            </a:r>
          </a:p>
          <a:p>
            <a:pPr indent="0" lvl="0" marL="0" marR="0" rtl="0" algn="l">
              <a:lnSpc>
                <a:spcPct val="147272"/>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47272"/>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Different types of stones may have different diet recommendations and medications used for prevention.</a:t>
            </a:r>
          </a:p>
          <a:p>
            <a:pPr indent="0" lvl="0" marL="0" marR="0" rtl="0" algn="l">
              <a:lnSpc>
                <a:spcPct val="147272"/>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47272"/>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For example, limiting oxalate may help prevent calcium oxalate stones but won’t prevent uric acid stones. </a:t>
            </a:r>
          </a:p>
          <a:p>
            <a:pPr indent="0" lvl="0" marL="0" marR="0" rtl="0" algn="l">
              <a:lnSpc>
                <a:spcPct val="147272"/>
              </a:lnSpc>
              <a:spcBef>
                <a:spcPts val="0"/>
              </a:spcBef>
              <a:spcAft>
                <a:spcPts val="0"/>
              </a:spcAft>
              <a:buClr>
                <a:schemeClr val="dk2"/>
              </a:buClr>
              <a:buSzPct val="25000"/>
              <a:buFont typeface="Arial"/>
              <a:buNone/>
            </a:pPr>
            <a:r>
              <a:t/>
            </a:r>
            <a:endParaRPr b="0"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Georgia"/>
              <a:ea typeface="Georgia"/>
              <a:cs typeface="Georgia"/>
              <a:sym typeface="Georgia"/>
            </a:endParaRPr>
          </a:p>
        </p:txBody>
      </p:sp>
      <p:pic>
        <p:nvPicPr>
          <p:cNvPr id="157" name="Shape 157"/>
          <p:cNvPicPr preferRelativeResize="0"/>
          <p:nvPr/>
        </p:nvPicPr>
        <p:blipFill rotWithShape="1">
          <a:blip r:embed="rId3">
            <a:alphaModFix/>
          </a:blip>
          <a:srcRect b="0" l="0" r="0" t="0"/>
          <a:stretch/>
        </p:blipFill>
        <p:spPr>
          <a:xfrm>
            <a:off x="5387875" y="1483962"/>
            <a:ext cx="3384223" cy="217557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1000"/>
                                        <p:tgtEl>
                                          <p:spTgt spid="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Effect filter="fade" transition="in">
                                      <p:cBhvr>
                                        <p:cTn dur="1000"/>
                                        <p:tgtEl>
                                          <p:spTgt spid="1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3" st="3"/>
                                            </p:txEl>
                                          </p:spTgt>
                                        </p:tgtEl>
                                        <p:attrNameLst>
                                          <p:attrName>style.visibility</p:attrName>
                                        </p:attrNameLst>
                                      </p:cBhvr>
                                      <p:to>
                                        <p:strVal val="visible"/>
                                      </p:to>
                                    </p:set>
                                    <p:animEffect filter="fade" transition="in">
                                      <p:cBhvr>
                                        <p:cTn dur="1000"/>
                                        <p:tgtEl>
                                          <p:spTgt spid="1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4" st="4"/>
                                            </p:txEl>
                                          </p:spTgt>
                                        </p:tgtEl>
                                        <p:attrNameLst>
                                          <p:attrName>style.visibility</p:attrName>
                                        </p:attrNameLst>
                                      </p:cBhvr>
                                      <p:to>
                                        <p:strVal val="visible"/>
                                      </p:to>
                                    </p:set>
                                    <p:animEffect filter="fade" transition="in">
                                      <p:cBhvr>
                                        <p:cTn dur="1000"/>
                                        <p:tgtEl>
                                          <p:spTgt spid="1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5" st="5"/>
                                            </p:txEl>
                                          </p:spTgt>
                                        </p:tgtEl>
                                        <p:attrNameLst>
                                          <p:attrName>style.visibility</p:attrName>
                                        </p:attrNameLst>
                                      </p:cBhvr>
                                      <p:to>
                                        <p:strVal val="visible"/>
                                      </p:to>
                                    </p:set>
                                    <p:animEffect filter="fade" transition="in">
                                      <p:cBhvr>
                                        <p:cTn dur="1000"/>
                                        <p:tgtEl>
                                          <p:spTgt spid="1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6" st="6"/>
                                            </p:txEl>
                                          </p:spTgt>
                                        </p:tgtEl>
                                        <p:attrNameLst>
                                          <p:attrName>style.visibility</p:attrName>
                                        </p:attrNameLst>
                                      </p:cBhvr>
                                      <p:to>
                                        <p:strVal val="visible"/>
                                      </p:to>
                                    </p:set>
                                    <p:animEffect filter="fade" transition="in">
                                      <p:cBhvr>
                                        <p:cTn dur="1000"/>
                                        <p:tgtEl>
                                          <p:spTgt spid="15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7" st="7"/>
                                            </p:txEl>
                                          </p:spTgt>
                                        </p:tgtEl>
                                        <p:attrNameLst>
                                          <p:attrName>style.visibility</p:attrName>
                                        </p:attrNameLst>
                                      </p:cBhvr>
                                      <p:to>
                                        <p:strVal val="visible"/>
                                      </p:to>
                                    </p:set>
                                    <p:animEffect filter="fade" transition="in">
                                      <p:cBhvr>
                                        <p:cTn dur="1000"/>
                                        <p:tgtEl>
                                          <p:spTgt spid="15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8" st="8"/>
                                            </p:txEl>
                                          </p:spTgt>
                                        </p:tgtEl>
                                        <p:attrNameLst>
                                          <p:attrName>style.visibility</p:attrName>
                                        </p:attrNameLst>
                                      </p:cBhvr>
                                      <p:to>
                                        <p:strVal val="visible"/>
                                      </p:to>
                                    </p:set>
                                    <p:animEffect filter="fade" transition="in">
                                      <p:cBhvr>
                                        <p:cTn dur="1000"/>
                                        <p:tgtEl>
                                          <p:spTgt spid="15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Not all stones are created equal</a:t>
            </a:r>
          </a:p>
        </p:txBody>
      </p:sp>
      <p:sp>
        <p:nvSpPr>
          <p:cNvPr id="163" name="Shape 163"/>
          <p:cNvSpPr txBox="1"/>
          <p:nvPr>
            <p:ph idx="1" type="body"/>
          </p:nvPr>
        </p:nvSpPr>
        <p:spPr>
          <a:xfrm>
            <a:off x="457200" y="938250"/>
            <a:ext cx="3546898" cy="3266998"/>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chemeClr val="lt2"/>
              </a:buClr>
              <a:buSzPct val="25000"/>
              <a:buFont typeface="Georgia"/>
              <a:buNone/>
            </a:pPr>
            <a:r>
              <a:rPr b="1" i="0" lang="en" sz="1600" u="none" cap="none" strike="noStrike">
                <a:solidFill>
                  <a:schemeClr val="lt2"/>
                </a:solidFill>
                <a:latin typeface="Arial"/>
                <a:ea typeface="Arial"/>
                <a:cs typeface="Arial"/>
                <a:sym typeface="Arial"/>
              </a:rPr>
              <a:t>Uric acid stones</a:t>
            </a:r>
            <a:r>
              <a:rPr b="0" i="0" lang="en" sz="1600" u="none" cap="none" strike="noStrike">
                <a:solidFill>
                  <a:schemeClr val="lt2"/>
                </a:solidFill>
                <a:latin typeface="Arial"/>
                <a:ea typeface="Arial"/>
                <a:cs typeface="Arial"/>
                <a:sym typeface="Arial"/>
              </a:rPr>
              <a:t> form when the urine is persistently acidic. A diet rich in purines—substances found in animal protein such as meats, fish, and shellfish—may increase uric acid in urine. If uric acid becomes concentrated in the urine, it can settle and form a stone by itself or along with calcium.</a:t>
            </a:r>
          </a:p>
          <a:p>
            <a:pPr indent="0" lvl="0" marL="0" marR="0" rtl="0" algn="l">
              <a:lnSpc>
                <a:spcPct val="100000"/>
              </a:lnSpc>
              <a:spcBef>
                <a:spcPts val="1200"/>
              </a:spcBef>
              <a:spcAft>
                <a:spcPts val="0"/>
              </a:spcAft>
              <a:buClr>
                <a:schemeClr val="lt2"/>
              </a:buClr>
              <a:buSzPct val="25000"/>
              <a:buFont typeface="Georgia"/>
              <a:buNone/>
            </a:pPr>
            <a:r>
              <a:t/>
            </a:r>
            <a:endParaRPr b="0" i="0" sz="1400" u="none" cap="none" strike="noStrike">
              <a:solidFill>
                <a:schemeClr val="lt2"/>
              </a:solidFill>
              <a:latin typeface="Georgia"/>
              <a:ea typeface="Georgia"/>
              <a:cs typeface="Georgia"/>
              <a:sym typeface="Georgia"/>
            </a:endParaRPr>
          </a:p>
        </p:txBody>
      </p:sp>
      <p:sp>
        <p:nvSpPr>
          <p:cNvPr id="164" name="Shape 164"/>
          <p:cNvSpPr txBox="1"/>
          <p:nvPr/>
        </p:nvSpPr>
        <p:spPr>
          <a:xfrm>
            <a:off x="4729100" y="2303250"/>
            <a:ext cx="3888000" cy="2364899"/>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chemeClr val="dk2"/>
              </a:buClr>
              <a:buSzPct val="25000"/>
              <a:buFont typeface="Arial"/>
              <a:buNone/>
            </a:pPr>
            <a:r>
              <a:rPr b="1" i="0" lang="en" sz="1400" u="none" cap="none" strike="noStrike">
                <a:solidFill>
                  <a:schemeClr val="lt2"/>
                </a:solidFill>
                <a:latin typeface="Verdana"/>
                <a:ea typeface="Verdana"/>
                <a:cs typeface="Verdana"/>
                <a:sym typeface="Verdana"/>
              </a:rPr>
              <a:t>Instead:</a:t>
            </a:r>
            <a:r>
              <a:rPr b="0" i="0" lang="en" sz="1400" u="none" cap="none" strike="noStrike">
                <a:solidFill>
                  <a:schemeClr val="lt2"/>
                </a:solidFill>
                <a:latin typeface="Verdana"/>
                <a:ea typeface="Verdana"/>
                <a:cs typeface="Verdana"/>
                <a:sym typeface="Verdana"/>
              </a:rPr>
              <a:t> Cut down on high-purine foods including meats and seafood. Organ meats such as liver, tongue, and sweetbreads, anchovies, sardines, bacon, beef and seafood such as lobster and shrimp, cauliflower, codfish, ham, veal and venison.</a:t>
            </a:r>
          </a:p>
          <a:p>
            <a:pPr indent="0" lvl="0" marL="0" marR="0" rtl="0" algn="l">
              <a:lnSpc>
                <a:spcPct val="100000"/>
              </a:lnSpc>
              <a:spcBef>
                <a:spcPts val="1200"/>
              </a:spcBef>
              <a:spcAft>
                <a:spcPts val="0"/>
              </a:spcAft>
              <a:buClr>
                <a:schemeClr val="dk2"/>
              </a:buClr>
              <a:buFont typeface="Arial"/>
              <a:buNone/>
            </a:pPr>
            <a:r>
              <a:t/>
            </a:r>
            <a:endParaRPr b="0" i="0" sz="1400" u="none" cap="none" strike="noStrike">
              <a:solidFill>
                <a:schemeClr val="lt2"/>
              </a:solidFill>
              <a:latin typeface="Georgia"/>
              <a:ea typeface="Georgia"/>
              <a:cs typeface="Georgia"/>
              <a:sym typeface="Georgia"/>
            </a:endParaRPr>
          </a:p>
        </p:txBody>
      </p:sp>
      <p:pic>
        <p:nvPicPr>
          <p:cNvPr id="165" name="Shape 165"/>
          <p:cNvPicPr preferRelativeResize="0"/>
          <p:nvPr/>
        </p:nvPicPr>
        <p:blipFill rotWithShape="1">
          <a:blip r:embed="rId3">
            <a:alphaModFix/>
          </a:blip>
          <a:srcRect b="0" l="0" r="0" t="0"/>
          <a:stretch/>
        </p:blipFill>
        <p:spPr>
          <a:xfrm>
            <a:off x="4931100" y="304700"/>
            <a:ext cx="3755699" cy="1877023"/>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1000"/>
                                        <p:tgtEl>
                                          <p:spTgt spid="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1000"/>
                                        <p:tgtEl>
                                          <p:spTgt spid="16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It’s not one and done..</a:t>
            </a:r>
          </a:p>
        </p:txBody>
      </p:sp>
      <p:sp>
        <p:nvSpPr>
          <p:cNvPr id="171" name="Shape 171"/>
          <p:cNvSpPr txBox="1"/>
          <p:nvPr>
            <p:ph idx="1" type="body"/>
          </p:nvPr>
        </p:nvSpPr>
        <p:spPr>
          <a:xfrm>
            <a:off x="511900" y="980750"/>
            <a:ext cx="3900298" cy="2578199"/>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Passing a kidney stone is not always a one-time event. Studies have shown that having even one stone greatly increases your chances of having another.</a:t>
            </a:r>
          </a:p>
          <a:p>
            <a:pPr indent="0" lvl="0" marL="0" marR="0" rtl="0" algn="l">
              <a:lnSpc>
                <a:spcPct val="150000"/>
              </a:lnSpc>
              <a:spcBef>
                <a:spcPts val="1200"/>
              </a:spcBef>
              <a:spcAft>
                <a:spcPts val="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15% of kidney stone patients didn't take prescribed medications and 41% did not follow the nutritional advice that would keep stones from recurring.</a:t>
            </a:r>
          </a:p>
          <a:p>
            <a:pPr indent="0" lvl="0" marL="0" marR="0" rtl="0" algn="l">
              <a:lnSpc>
                <a:spcPct val="100000"/>
              </a:lnSpc>
              <a:spcBef>
                <a:spcPts val="1200"/>
              </a:spcBef>
              <a:spcAft>
                <a:spcPts val="0"/>
              </a:spcAft>
              <a:buClr>
                <a:schemeClr val="lt2"/>
              </a:buClr>
              <a:buSzPct val="25000"/>
              <a:buFont typeface="Georgia"/>
              <a:buNone/>
            </a:pPr>
            <a:r>
              <a:t/>
            </a:r>
            <a:endParaRPr b="0" i="0" sz="1400" u="none" cap="none" strike="noStrike">
              <a:solidFill>
                <a:schemeClr val="lt2"/>
              </a:solidFill>
              <a:latin typeface="Georgia"/>
              <a:ea typeface="Georgia"/>
              <a:cs typeface="Georgia"/>
              <a:sym typeface="Georgia"/>
            </a:endParaRPr>
          </a:p>
        </p:txBody>
      </p:sp>
      <p:pic>
        <p:nvPicPr>
          <p:cNvPr id="172" name="Shape 172"/>
          <p:cNvPicPr preferRelativeResize="0"/>
          <p:nvPr/>
        </p:nvPicPr>
        <p:blipFill rotWithShape="1">
          <a:blip r:embed="rId3">
            <a:alphaModFix/>
          </a:blip>
          <a:srcRect b="0" l="0" r="0" t="0"/>
          <a:stretch/>
        </p:blipFill>
        <p:spPr>
          <a:xfrm>
            <a:off x="4977298" y="1230475"/>
            <a:ext cx="3208701" cy="25781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In general, how do I prevent kidney stones?</a:t>
            </a:r>
          </a:p>
        </p:txBody>
      </p:sp>
      <p:sp>
        <p:nvSpPr>
          <p:cNvPr id="178" name="Shape 178"/>
          <p:cNvSpPr txBox="1"/>
          <p:nvPr>
            <p:ph idx="1" type="body"/>
          </p:nvPr>
        </p:nvSpPr>
        <p:spPr>
          <a:xfrm>
            <a:off x="457200" y="938250"/>
            <a:ext cx="7099498" cy="3266998"/>
          </a:xfrm>
          <a:prstGeom prst="rect">
            <a:avLst/>
          </a:prstGeom>
          <a:noFill/>
          <a:ln>
            <a:noFill/>
          </a:ln>
        </p:spPr>
        <p:txBody>
          <a:bodyPr anchorCtr="0" anchor="t" bIns="91425" lIns="91425" rIns="91425" tIns="91425">
            <a:noAutofit/>
          </a:bodyPr>
          <a:lstStyle/>
          <a:p>
            <a:pPr indent="-330200" lvl="0" marL="723900" marR="0" rtl="0" algn="l">
              <a:lnSpc>
                <a:spcPct val="147272"/>
              </a:lnSpc>
              <a:spcBef>
                <a:spcPts val="0"/>
              </a:spcBef>
              <a:spcAft>
                <a:spcPts val="0"/>
              </a:spcAft>
              <a:buClr>
                <a:schemeClr val="lt2"/>
              </a:buClr>
              <a:buSzPct val="100000"/>
              <a:buFont typeface="Arial"/>
              <a:buChar char="●"/>
            </a:pPr>
            <a:r>
              <a:rPr b="0" i="0" lang="en" sz="1600" u="none" cap="none" strike="noStrike">
                <a:solidFill>
                  <a:schemeClr val="lt2"/>
                </a:solidFill>
                <a:latin typeface="Georgia"/>
                <a:ea typeface="Georgia"/>
                <a:cs typeface="Georgia"/>
                <a:sym typeface="Georgia"/>
              </a:rPr>
              <a:t>Drink more water! </a:t>
            </a:r>
            <a:r>
              <a:rPr b="0" i="0" lang="en" sz="1600" u="none" cap="none" strike="noStrike">
                <a:solidFill>
                  <a:schemeClr val="lt2"/>
                </a:solidFill>
                <a:latin typeface="Arial"/>
                <a:ea typeface="Arial"/>
                <a:cs typeface="Arial"/>
                <a:sym typeface="Arial"/>
              </a:rPr>
              <a:t>Drinking enough fluid is the most important thing a person can do to prevent kidney stones.</a:t>
            </a:r>
          </a:p>
          <a:p>
            <a:pPr indent="0" lvl="0" marL="0" marR="0" rtl="0" algn="l">
              <a:lnSpc>
                <a:spcPct val="147272"/>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330200" lvl="0" marL="723900" marR="0" rtl="0" algn="l">
              <a:lnSpc>
                <a:spcPct val="147272"/>
              </a:lnSpc>
              <a:spcBef>
                <a:spcPts val="0"/>
              </a:spcBef>
              <a:spcAft>
                <a:spcPts val="0"/>
              </a:spcAft>
              <a:buClr>
                <a:schemeClr val="lt2"/>
              </a:buClr>
              <a:buSzPct val="100000"/>
              <a:buFont typeface="Arial"/>
              <a:buChar char="●"/>
            </a:pPr>
            <a:r>
              <a:rPr b="0" i="0" lang="en" sz="1600" u="none" cap="none" strike="noStrike">
                <a:solidFill>
                  <a:schemeClr val="lt2"/>
                </a:solidFill>
                <a:latin typeface="Arial"/>
                <a:ea typeface="Arial"/>
                <a:cs typeface="Arial"/>
                <a:sym typeface="Arial"/>
              </a:rPr>
              <a:t>People who have had a kidney stone should drink enough water and other fluids to make at least 2 liters of urine a day.</a:t>
            </a:r>
          </a:p>
          <a:p>
            <a:pPr indent="0" lvl="0" marL="0" marR="0" rtl="0" algn="l">
              <a:lnSpc>
                <a:spcPct val="147272"/>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330200" lvl="0" marL="723900" marR="0" rtl="0" algn="l">
              <a:lnSpc>
                <a:spcPct val="147272"/>
              </a:lnSpc>
              <a:spcBef>
                <a:spcPts val="0"/>
              </a:spcBef>
              <a:spcAft>
                <a:spcPts val="0"/>
              </a:spcAft>
              <a:buClr>
                <a:schemeClr val="lt2"/>
              </a:buClr>
              <a:buSzPct val="100000"/>
              <a:buFont typeface="Arial"/>
              <a:buChar char="●"/>
            </a:pPr>
            <a:r>
              <a:rPr b="0" i="0" lang="en" sz="1600" u="none" cap="none" strike="noStrike">
                <a:solidFill>
                  <a:schemeClr val="lt2"/>
                </a:solidFill>
                <a:latin typeface="Arial"/>
                <a:ea typeface="Arial"/>
                <a:cs typeface="Arial"/>
                <a:sym typeface="Arial"/>
              </a:rPr>
              <a:t>Sodium, often from salt, causes the kidneys to excrete more calcium into the urine. High concentrations of calcium in the urine combine with oxalate and phosphorus to form stones. Reducing sodium intake is preferred to reducing calcium intake.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10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1000"/>
                                        <p:tgtEl>
                                          <p:spTgt spid="1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1000"/>
                                        <p:tgtEl>
                                          <p:spTgt spid="1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1000"/>
                                        <p:tgtEl>
                                          <p:spTgt spid="1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Effect filter="fade" transition="in">
                                      <p:cBhvr>
                                        <p:cTn dur="1000"/>
                                        <p:tgtEl>
                                          <p:spTgt spid="17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614075" y="710243"/>
            <a:ext cx="8229600" cy="2370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1" i="0" lang="en" sz="3600" u="none" cap="none" strike="noStrike">
                <a:solidFill>
                  <a:schemeClr val="accent2"/>
                </a:solidFill>
                <a:latin typeface="Georgia"/>
                <a:ea typeface="Georgia"/>
                <a:cs typeface="Georgia"/>
                <a:sym typeface="Georgia"/>
              </a:rPr>
              <a:t>#3  True or False?</a:t>
            </a:r>
          </a:p>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Adding table salt will cause high blood pressure </a:t>
            </a:r>
          </a:p>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and should be avoided.</a:t>
            </a:r>
          </a:p>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sp>
        <p:nvSpPr>
          <p:cNvPr id="184" name="Shape 184"/>
          <p:cNvSpPr txBox="1"/>
          <p:nvPr>
            <p:ph idx="1" type="body"/>
          </p:nvPr>
        </p:nvSpPr>
        <p:spPr>
          <a:xfrm>
            <a:off x="457200" y="2575875"/>
            <a:ext cx="8229600" cy="1891200"/>
          </a:xfrm>
          <a:prstGeom prst="rect">
            <a:avLst/>
          </a:prstGeom>
          <a:noFill/>
          <a:ln>
            <a:noFill/>
          </a:ln>
        </p:spPr>
        <p:txBody>
          <a:bodyPr anchorCtr="0" anchor="t" bIns="91425" lIns="91425" rIns="91425" tIns="91425">
            <a:noAutofit/>
          </a:bodyPr>
          <a:lstStyle/>
          <a:p>
            <a:pPr indent="0" lvl="0" marL="0" marR="0" rtl="0" algn="ctr">
              <a:lnSpc>
                <a:spcPct val="115000"/>
              </a:lnSpc>
              <a:spcBef>
                <a:spcPts val="0"/>
              </a:spcBef>
              <a:spcAft>
                <a:spcPts val="0"/>
              </a:spcAft>
              <a:buClr>
                <a:schemeClr val="dk2"/>
              </a:buClr>
              <a:buSzPct val="25000"/>
              <a:buFont typeface="Arial"/>
              <a:buNone/>
            </a:pPr>
            <a:r>
              <a:t/>
            </a:r>
            <a:endParaRPr b="1" i="0"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ctrTitle"/>
          </p:nvPr>
        </p:nvSpPr>
        <p:spPr>
          <a:xfrm>
            <a:off x="685800" y="1046558"/>
            <a:ext cx="7772400" cy="11025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FFA711"/>
              </a:buClr>
              <a:buSzPct val="25000"/>
              <a:buFont typeface="Georgia"/>
              <a:buNone/>
            </a:pPr>
            <a:r>
              <a:t/>
            </a:r>
            <a:endParaRPr b="1" i="0" sz="30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rgbClr val="FFA711"/>
              </a:buClr>
              <a:buSzPct val="25000"/>
              <a:buFont typeface="Georgia"/>
              <a:buNone/>
            </a:pPr>
            <a:r>
              <a:t/>
            </a:r>
            <a:endParaRPr b="1" i="0" sz="30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rgbClr val="FFA711"/>
              </a:buClr>
              <a:buSzPct val="25000"/>
              <a:buFont typeface="Georgia"/>
              <a:buNone/>
            </a:pPr>
            <a:r>
              <a:t/>
            </a:r>
            <a:endParaRPr b="1" i="0" sz="30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rgbClr val="FFA711"/>
              </a:buClr>
              <a:buSzPct val="25000"/>
              <a:buFont typeface="Georgia"/>
              <a:buNone/>
            </a:pPr>
            <a:r>
              <a:rPr b="1" i="0" lang="en" sz="3600" u="none" cap="none" strike="noStrike">
                <a:solidFill>
                  <a:srgbClr val="FFA711"/>
                </a:solidFill>
                <a:latin typeface="Georgia"/>
                <a:ea typeface="Georgia"/>
                <a:cs typeface="Georgia"/>
                <a:sym typeface="Georgia"/>
              </a:rPr>
              <a:t>What do the kidneys do?	</a:t>
            </a:r>
          </a:p>
        </p:txBody>
      </p:sp>
      <p:sp>
        <p:nvSpPr>
          <p:cNvPr id="69" name="Shape 69"/>
          <p:cNvSpPr txBox="1"/>
          <p:nvPr>
            <p:ph idx="1" type="subTitle"/>
          </p:nvPr>
        </p:nvSpPr>
        <p:spPr>
          <a:xfrm>
            <a:off x="685800" y="2182816"/>
            <a:ext cx="7772400" cy="8387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      </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...and how is it related to my diet?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pic>
        <p:nvPicPr>
          <p:cNvPr id="190" name="Shape 190"/>
          <p:cNvPicPr preferRelativeResize="0"/>
          <p:nvPr/>
        </p:nvPicPr>
        <p:blipFill rotWithShape="1">
          <a:blip r:embed="rId3">
            <a:alphaModFix/>
          </a:blip>
          <a:srcRect b="0" l="0" r="0" t="0"/>
          <a:stretch/>
        </p:blipFill>
        <p:spPr>
          <a:xfrm>
            <a:off x="3035350" y="205975"/>
            <a:ext cx="2466974" cy="1663499"/>
          </a:xfrm>
          <a:prstGeom prst="rect">
            <a:avLst/>
          </a:prstGeom>
          <a:noFill/>
          <a:ln>
            <a:noFill/>
          </a:ln>
        </p:spPr>
      </p:pic>
      <p:pic>
        <p:nvPicPr>
          <p:cNvPr id="191" name="Shape 191"/>
          <p:cNvPicPr preferRelativeResize="0"/>
          <p:nvPr/>
        </p:nvPicPr>
        <p:blipFill rotWithShape="1">
          <a:blip r:embed="rId4">
            <a:alphaModFix/>
          </a:blip>
          <a:srcRect b="0" l="0" r="0" t="0"/>
          <a:stretch/>
        </p:blipFill>
        <p:spPr>
          <a:xfrm>
            <a:off x="302225" y="340437"/>
            <a:ext cx="2466974" cy="1996698"/>
          </a:xfrm>
          <a:prstGeom prst="rect">
            <a:avLst/>
          </a:prstGeom>
          <a:noFill/>
          <a:ln>
            <a:noFill/>
          </a:ln>
        </p:spPr>
      </p:pic>
      <p:pic>
        <p:nvPicPr>
          <p:cNvPr id="192" name="Shape 192"/>
          <p:cNvPicPr preferRelativeResize="0"/>
          <p:nvPr/>
        </p:nvPicPr>
        <p:blipFill rotWithShape="1">
          <a:blip r:embed="rId5">
            <a:alphaModFix/>
          </a:blip>
          <a:srcRect b="0" l="0" r="0" t="0"/>
          <a:stretch/>
        </p:blipFill>
        <p:spPr>
          <a:xfrm>
            <a:off x="262775" y="2488286"/>
            <a:ext cx="2545875" cy="1821099"/>
          </a:xfrm>
          <a:prstGeom prst="rect">
            <a:avLst/>
          </a:prstGeom>
          <a:noFill/>
          <a:ln>
            <a:noFill/>
          </a:ln>
        </p:spPr>
      </p:pic>
      <p:pic>
        <p:nvPicPr>
          <p:cNvPr id="193" name="Shape 193"/>
          <p:cNvPicPr preferRelativeResize="0"/>
          <p:nvPr/>
        </p:nvPicPr>
        <p:blipFill rotWithShape="1">
          <a:blip r:embed="rId6">
            <a:alphaModFix/>
          </a:blip>
          <a:srcRect b="0" l="0" r="0" t="0"/>
          <a:stretch/>
        </p:blipFill>
        <p:spPr>
          <a:xfrm>
            <a:off x="5900450" y="286900"/>
            <a:ext cx="3055273" cy="2050214"/>
          </a:xfrm>
          <a:prstGeom prst="rect">
            <a:avLst/>
          </a:prstGeom>
          <a:noFill/>
          <a:ln>
            <a:noFill/>
          </a:ln>
        </p:spPr>
      </p:pic>
      <p:pic>
        <p:nvPicPr>
          <p:cNvPr id="194" name="Shape 194"/>
          <p:cNvPicPr preferRelativeResize="0"/>
          <p:nvPr/>
        </p:nvPicPr>
        <p:blipFill rotWithShape="1">
          <a:blip r:embed="rId7">
            <a:alphaModFix/>
          </a:blip>
          <a:srcRect b="0" l="0" r="0" t="0"/>
          <a:stretch/>
        </p:blipFill>
        <p:spPr>
          <a:xfrm>
            <a:off x="5900450" y="2337124"/>
            <a:ext cx="3055273" cy="2123424"/>
          </a:xfrm>
          <a:prstGeom prst="rect">
            <a:avLst/>
          </a:prstGeom>
          <a:noFill/>
          <a:ln>
            <a:noFill/>
          </a:ln>
        </p:spPr>
      </p:pic>
      <p:pic>
        <p:nvPicPr>
          <p:cNvPr id="195" name="Shape 195"/>
          <p:cNvPicPr preferRelativeResize="0"/>
          <p:nvPr/>
        </p:nvPicPr>
        <p:blipFill rotWithShape="1">
          <a:blip r:embed="rId8">
            <a:alphaModFix/>
          </a:blip>
          <a:srcRect b="0" l="0" r="0" t="0"/>
          <a:stretch/>
        </p:blipFill>
        <p:spPr>
          <a:xfrm>
            <a:off x="3035336" y="2727000"/>
            <a:ext cx="2638424" cy="1733549"/>
          </a:xfrm>
          <a:prstGeom prst="rect">
            <a:avLst/>
          </a:prstGeom>
          <a:noFill/>
          <a:ln>
            <a:noFill/>
          </a:ln>
        </p:spPr>
      </p:pic>
      <p:sp>
        <p:nvSpPr>
          <p:cNvPr id="196" name="Shape 196"/>
          <p:cNvSpPr txBox="1"/>
          <p:nvPr>
            <p:ph idx="1" type="body"/>
          </p:nvPr>
        </p:nvSpPr>
        <p:spPr>
          <a:xfrm>
            <a:off x="3019325" y="1752600"/>
            <a:ext cx="2763000" cy="1172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1" i="0" lang="en" sz="5000" u="none" cap="none" strike="noStrike">
                <a:solidFill>
                  <a:schemeClr val="accent2"/>
                </a:solidFill>
                <a:latin typeface="Georgia"/>
                <a:ea typeface="Georgia"/>
                <a:cs typeface="Georgia"/>
                <a:sym typeface="Georgia"/>
              </a:rPr>
              <a:t>FALSE!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Fact:</a:t>
            </a:r>
          </a:p>
        </p:txBody>
      </p:sp>
      <p:sp>
        <p:nvSpPr>
          <p:cNvPr id="202" name="Shape 202"/>
          <p:cNvSpPr txBox="1"/>
          <p:nvPr>
            <p:ph idx="1" type="body"/>
          </p:nvPr>
        </p:nvSpPr>
        <p:spPr>
          <a:xfrm>
            <a:off x="409900" y="879125"/>
            <a:ext cx="49227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Only 5% of the sodium in the American diet comes from </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salt added at the table</a:t>
            </a: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5% comes from salt added during cooking</a:t>
            </a: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70-80% of the sodium comes from packaged, processed, restaurant and store-bought foods. </a:t>
            </a: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pic>
        <p:nvPicPr>
          <p:cNvPr id="203" name="Shape 203"/>
          <p:cNvPicPr preferRelativeResize="0"/>
          <p:nvPr/>
        </p:nvPicPr>
        <p:blipFill rotWithShape="1">
          <a:blip r:embed="rId3">
            <a:alphaModFix/>
          </a:blip>
          <a:srcRect b="0" l="0" r="0" t="0"/>
          <a:stretch/>
        </p:blipFill>
        <p:spPr>
          <a:xfrm>
            <a:off x="5332600" y="1524200"/>
            <a:ext cx="3477825" cy="23632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10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1000"/>
                                        <p:tgtEl>
                                          <p:spTgt spid="2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1000"/>
                                        <p:tgtEl>
                                          <p:spTgt spid="2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5" st="5"/>
                                            </p:txEl>
                                          </p:spTgt>
                                        </p:tgtEl>
                                        <p:attrNameLst>
                                          <p:attrName>style.visibility</p:attrName>
                                        </p:attrNameLst>
                                      </p:cBhvr>
                                      <p:to>
                                        <p:strVal val="visible"/>
                                      </p:to>
                                    </p:set>
                                    <p:animEffect filter="fade" transition="in">
                                      <p:cBhvr>
                                        <p:cTn dur="1000"/>
                                        <p:tgtEl>
                                          <p:spTgt spid="2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6" st="6"/>
                                            </p:txEl>
                                          </p:spTgt>
                                        </p:tgtEl>
                                        <p:attrNameLst>
                                          <p:attrName>style.visibility</p:attrName>
                                        </p:attrNameLst>
                                      </p:cBhvr>
                                      <p:to>
                                        <p:strVal val="visible"/>
                                      </p:to>
                                    </p:set>
                                    <p:animEffect filter="fade" transition="in">
                                      <p:cBhvr>
                                        <p:cTn dur="1000"/>
                                        <p:tgtEl>
                                          <p:spTgt spid="20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How much salt should I eat?</a:t>
            </a:r>
          </a:p>
        </p:txBody>
      </p:sp>
      <p:sp>
        <p:nvSpPr>
          <p:cNvPr id="209" name="Shape 209"/>
          <p:cNvSpPr txBox="1"/>
          <p:nvPr>
            <p:ph idx="1" type="body"/>
          </p:nvPr>
        </p:nvSpPr>
        <p:spPr>
          <a:xfrm>
            <a:off x="256100" y="938250"/>
            <a:ext cx="4403700" cy="35223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Average American eats 3.5 g of sodium per day (½ Tbsp)</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Maximum recommendation of 2.3 g </a:t>
            </a: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(1 tsp) </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But if you are older than 51; African-American; or have high blood pressure, diabetes, or chronic kidney disease, recommend &lt;1.5g per day </a:t>
            </a: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(½ tsp)</a:t>
            </a:r>
          </a:p>
        </p:txBody>
      </p:sp>
      <p:pic>
        <p:nvPicPr>
          <p:cNvPr id="210" name="Shape 210"/>
          <p:cNvPicPr preferRelativeResize="0"/>
          <p:nvPr/>
        </p:nvPicPr>
        <p:blipFill rotWithShape="1">
          <a:blip r:embed="rId3">
            <a:alphaModFix/>
          </a:blip>
          <a:srcRect b="0" l="0" r="0" t="0"/>
          <a:stretch/>
        </p:blipFill>
        <p:spPr>
          <a:xfrm>
            <a:off x="4659575" y="1323575"/>
            <a:ext cx="4176774" cy="283817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1000"/>
                                        <p:tgtEl>
                                          <p:spTgt spid="2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1000"/>
                                        <p:tgtEl>
                                          <p:spTgt spid="2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Effect filter="fade" transition="in">
                                      <p:cBhvr>
                                        <p:cTn dur="1000"/>
                                        <p:tgtEl>
                                          <p:spTgt spid="2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animEffect filter="fade" transition="in">
                                      <p:cBhvr>
                                        <p:cTn dur="1000"/>
                                        <p:tgtEl>
                                          <p:spTgt spid="2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5" st="5"/>
                                            </p:txEl>
                                          </p:spTgt>
                                        </p:tgtEl>
                                        <p:attrNameLst>
                                          <p:attrName>style.visibility</p:attrName>
                                        </p:attrNameLst>
                                      </p:cBhvr>
                                      <p:to>
                                        <p:strVal val="visible"/>
                                      </p:to>
                                    </p:set>
                                    <p:animEffect filter="fade" transition="in">
                                      <p:cBhvr>
                                        <p:cTn dur="1000"/>
                                        <p:tgtEl>
                                          <p:spTgt spid="20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6" st="6"/>
                                            </p:txEl>
                                          </p:spTgt>
                                        </p:tgtEl>
                                        <p:attrNameLst>
                                          <p:attrName>style.visibility</p:attrName>
                                        </p:attrNameLst>
                                      </p:cBhvr>
                                      <p:to>
                                        <p:strVal val="visible"/>
                                      </p:to>
                                    </p:set>
                                    <p:animEffect filter="fade" transition="in">
                                      <p:cBhvr>
                                        <p:cTn dur="1000"/>
                                        <p:tgtEl>
                                          <p:spTgt spid="20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What is my target blood pressure? </a:t>
            </a:r>
          </a:p>
        </p:txBody>
      </p:sp>
      <p:sp>
        <p:nvSpPr>
          <p:cNvPr id="216" name="Shape 216"/>
          <p:cNvSpPr txBox="1"/>
          <p:nvPr>
            <p:ph idx="1" type="body"/>
          </p:nvPr>
        </p:nvSpPr>
        <p:spPr>
          <a:xfrm>
            <a:off x="457200" y="938250"/>
            <a:ext cx="51795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G</a:t>
            </a:r>
            <a:r>
              <a:rPr b="0" i="0" lang="en" sz="1400" u="none" cap="none" strike="noStrike">
                <a:solidFill>
                  <a:schemeClr val="lt2"/>
                </a:solidFill>
                <a:latin typeface="Georgia"/>
                <a:ea typeface="Georgia"/>
                <a:cs typeface="Georgia"/>
                <a:sym typeface="Georgia"/>
              </a:rPr>
              <a:t>eneral population &lt;60 yo:</a:t>
            </a: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Georgia"/>
                <a:ea typeface="Georgia"/>
                <a:cs typeface="Georgia"/>
                <a:sym typeface="Georgia"/>
              </a:rPr>
              <a:t>Goal bp &lt;140/90</a:t>
            </a: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Georgia"/>
                <a:ea typeface="Georgia"/>
                <a:cs typeface="Georgia"/>
                <a:sym typeface="Georgia"/>
              </a:rPr>
              <a:t>&gt;60 yo </a:t>
            </a: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Georgia"/>
                <a:ea typeface="Georgia"/>
                <a:cs typeface="Georgia"/>
                <a:sym typeface="Georgia"/>
              </a:rPr>
              <a:t>Goal bp &lt;150/90</a:t>
            </a: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Georgia"/>
                <a:ea typeface="Georgia"/>
                <a:cs typeface="Georgia"/>
                <a:sym typeface="Georgia"/>
              </a:rPr>
              <a:t>HYVET trial </a:t>
            </a: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Arial"/>
                <a:ea typeface="Arial"/>
                <a:cs typeface="Arial"/>
                <a:sym typeface="Arial"/>
              </a:rPr>
              <a:t>- Evaluated the benefits and risks of providing medical care to very elderly individuals presenting with hypertension</a:t>
            </a: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Georgia"/>
                <a:ea typeface="Georgia"/>
                <a:cs typeface="Georgia"/>
                <a:sym typeface="Georgia"/>
              </a:rPr>
              <a:t>Lowering bp prevents vascular events such as stroke</a:t>
            </a:r>
          </a:p>
          <a:p>
            <a:pPr indent="0" lvl="0" marL="0" marR="0" rtl="0" algn="l">
              <a:lnSpc>
                <a:spcPct val="105000"/>
              </a:lnSpc>
              <a:spcBef>
                <a:spcPts val="900"/>
              </a:spcBef>
              <a:spcAft>
                <a:spcPts val="0"/>
              </a:spcAft>
              <a:buClr>
                <a:schemeClr val="dk2"/>
              </a:buClr>
              <a:buSzPct val="25000"/>
              <a:buFont typeface="Arial"/>
              <a:buNone/>
            </a:pPr>
            <a:r>
              <a:rPr b="0" i="0" lang="en" sz="1400" u="none" cap="none" strike="noStrike">
                <a:solidFill>
                  <a:schemeClr val="lt2"/>
                </a:solidFill>
                <a:latin typeface="Arial"/>
                <a:ea typeface="Arial"/>
                <a:cs typeface="Arial"/>
                <a:sym typeface="Arial"/>
              </a:rPr>
              <a:t>There has been no conclusive results suggesting benefit in treating patients with hypertension over 80 years of age</a:t>
            </a:r>
          </a:p>
          <a:p>
            <a:pPr indent="0" lvl="0" marL="0" marR="0" rtl="0" algn="l">
              <a:lnSpc>
                <a:spcPct val="105000"/>
              </a:lnSpc>
              <a:spcBef>
                <a:spcPts val="900"/>
              </a:spcBef>
              <a:spcAft>
                <a:spcPts val="0"/>
              </a:spcAft>
              <a:buClr>
                <a:schemeClr val="dk2"/>
              </a:buClr>
              <a:buSzPct val="25000"/>
              <a:buFont typeface="Arial"/>
              <a:buNone/>
            </a:pPr>
            <a:r>
              <a:t/>
            </a:r>
            <a:endParaRPr b="0" i="0" sz="2400" u="none" cap="none" strike="noStrike">
              <a:solidFill>
                <a:schemeClr val="lt2"/>
              </a:solidFill>
              <a:latin typeface="Georgia"/>
              <a:ea typeface="Georgia"/>
              <a:cs typeface="Georgia"/>
              <a:sym typeface="Georgia"/>
            </a:endParaRPr>
          </a:p>
        </p:txBody>
      </p:sp>
      <p:sp>
        <p:nvSpPr>
          <p:cNvPr id="217" name="Shape 217"/>
          <p:cNvSpPr txBox="1"/>
          <p:nvPr/>
        </p:nvSpPr>
        <p:spPr>
          <a:xfrm>
            <a:off x="1405100" y="606175"/>
            <a:ext cx="3657600" cy="457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18" name="Shape 218"/>
          <p:cNvPicPr preferRelativeResize="0"/>
          <p:nvPr/>
        </p:nvPicPr>
        <p:blipFill rotWithShape="1">
          <a:blip r:embed="rId3">
            <a:alphaModFix/>
          </a:blip>
          <a:srcRect b="0" l="0" r="0" t="0"/>
          <a:stretch/>
        </p:blipFill>
        <p:spPr>
          <a:xfrm>
            <a:off x="5583050" y="1063375"/>
            <a:ext cx="3219923" cy="214272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10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1000"/>
                                        <p:tgtEl>
                                          <p:spTgt spid="2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1000"/>
                                        <p:tgtEl>
                                          <p:spTgt spid="2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Effect filter="fade" transition="in">
                                      <p:cBhvr>
                                        <p:cTn dur="1000"/>
                                        <p:tgtEl>
                                          <p:spTgt spid="2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Effect filter="fade" transition="in">
                                      <p:cBhvr>
                                        <p:cTn dur="1000"/>
                                        <p:tgtEl>
                                          <p:spTgt spid="2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animEffect filter="fade" transition="in">
                                      <p:cBhvr>
                                        <p:cTn dur="1000"/>
                                        <p:tgtEl>
                                          <p:spTgt spid="2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6" st="6"/>
                                            </p:txEl>
                                          </p:spTgt>
                                        </p:tgtEl>
                                        <p:attrNameLst>
                                          <p:attrName>style.visibility</p:attrName>
                                        </p:attrNameLst>
                                      </p:cBhvr>
                                      <p:to>
                                        <p:strVal val="visible"/>
                                      </p:to>
                                    </p:set>
                                    <p:animEffect filter="fade" transition="in">
                                      <p:cBhvr>
                                        <p:cTn dur="1000"/>
                                        <p:tgtEl>
                                          <p:spTgt spid="21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7" st="7"/>
                                            </p:txEl>
                                          </p:spTgt>
                                        </p:tgtEl>
                                        <p:attrNameLst>
                                          <p:attrName>style.visibility</p:attrName>
                                        </p:attrNameLst>
                                      </p:cBhvr>
                                      <p:to>
                                        <p:strVal val="visible"/>
                                      </p:to>
                                    </p:set>
                                    <p:animEffect filter="fade" transition="in">
                                      <p:cBhvr>
                                        <p:cTn dur="1000"/>
                                        <p:tgtEl>
                                          <p:spTgt spid="21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8" st="8"/>
                                            </p:txEl>
                                          </p:spTgt>
                                        </p:tgtEl>
                                        <p:attrNameLst>
                                          <p:attrName>style.visibility</p:attrName>
                                        </p:attrNameLst>
                                      </p:cBhvr>
                                      <p:to>
                                        <p:strVal val="visible"/>
                                      </p:to>
                                    </p:set>
                                    <p:animEffect filter="fade" transition="in">
                                      <p:cBhvr>
                                        <p:cTn dur="1000"/>
                                        <p:tgtEl>
                                          <p:spTgt spid="21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9" st="9"/>
                                            </p:txEl>
                                          </p:spTgt>
                                        </p:tgtEl>
                                        <p:attrNameLst>
                                          <p:attrName>style.visibility</p:attrName>
                                        </p:attrNameLst>
                                      </p:cBhvr>
                                      <p:to>
                                        <p:strVal val="visible"/>
                                      </p:to>
                                    </p:set>
                                    <p:animEffect filter="fade" transition="in">
                                      <p:cBhvr>
                                        <p:cTn dur="1000"/>
                                        <p:tgtEl>
                                          <p:spTgt spid="21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0" st="10"/>
                                            </p:txEl>
                                          </p:spTgt>
                                        </p:tgtEl>
                                        <p:attrNameLst>
                                          <p:attrName>style.visibility</p:attrName>
                                        </p:attrNameLst>
                                      </p:cBhvr>
                                      <p:to>
                                        <p:strVal val="visible"/>
                                      </p:to>
                                    </p:set>
                                    <p:animEffect filter="fade" transition="in">
                                      <p:cBhvr>
                                        <p:cTn dur="1000"/>
                                        <p:tgtEl>
                                          <p:spTgt spid="21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1" st="11"/>
                                            </p:txEl>
                                          </p:spTgt>
                                        </p:tgtEl>
                                        <p:attrNameLst>
                                          <p:attrName>style.visibility</p:attrName>
                                        </p:attrNameLst>
                                      </p:cBhvr>
                                      <p:to>
                                        <p:strVal val="visible"/>
                                      </p:to>
                                    </p:set>
                                    <p:animEffect filter="fade" transition="in">
                                      <p:cBhvr>
                                        <p:cTn dur="1000"/>
                                        <p:tgtEl>
                                          <p:spTgt spid="216">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What can I do to lower my salt intake?</a:t>
            </a:r>
          </a:p>
        </p:txBody>
      </p:sp>
      <p:sp>
        <p:nvSpPr>
          <p:cNvPr id="224" name="Shape 224"/>
          <p:cNvSpPr txBox="1"/>
          <p:nvPr>
            <p:ph idx="1" type="body"/>
          </p:nvPr>
        </p:nvSpPr>
        <p:spPr>
          <a:xfrm>
            <a:off x="4572000" y="762775"/>
            <a:ext cx="4418700" cy="38370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Go easy on high sodium condiments like mustard, ketchup and soy sauce</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Drain or rinse canned /processed foods </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Use herbs, citrus and salt-free spices to season dishes.</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Ask for salt-free or low salt preparation in restaurants </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Georgia"/>
                <a:ea typeface="Georgia"/>
                <a:cs typeface="Georgia"/>
                <a:sym typeface="Georgia"/>
              </a:rPr>
              <a:t>Know your food labels</a:t>
            </a: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Georgia"/>
                <a:ea typeface="Georgia"/>
                <a:cs typeface="Georgia"/>
                <a:sym typeface="Georgia"/>
              </a:rPr>
              <a:t>LESS sodium is not LOW sodium </a:t>
            </a: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Georgia"/>
              <a:ea typeface="Georgia"/>
              <a:cs typeface="Georgia"/>
              <a:sym typeface="Georgia"/>
            </a:endParaRPr>
          </a:p>
        </p:txBody>
      </p:sp>
      <p:pic>
        <p:nvPicPr>
          <p:cNvPr id="225" name="Shape 225"/>
          <p:cNvPicPr preferRelativeResize="0"/>
          <p:nvPr/>
        </p:nvPicPr>
        <p:blipFill rotWithShape="1">
          <a:blip r:embed="rId3">
            <a:alphaModFix/>
          </a:blip>
          <a:srcRect b="0" l="0" r="0" t="0"/>
          <a:stretch/>
        </p:blipFill>
        <p:spPr>
          <a:xfrm>
            <a:off x="167422" y="1150837"/>
            <a:ext cx="4182148" cy="28418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1000"/>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1000"/>
                                        <p:tgtEl>
                                          <p:spTgt spid="2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1000"/>
                                        <p:tgtEl>
                                          <p:spTgt spid="2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animEffect filter="fade" transition="in">
                                      <p:cBhvr>
                                        <p:cTn dur="1000"/>
                                        <p:tgtEl>
                                          <p:spTgt spid="2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4" st="4"/>
                                            </p:txEl>
                                          </p:spTgt>
                                        </p:tgtEl>
                                        <p:attrNameLst>
                                          <p:attrName>style.visibility</p:attrName>
                                        </p:attrNameLst>
                                      </p:cBhvr>
                                      <p:to>
                                        <p:strVal val="visible"/>
                                      </p:to>
                                    </p:set>
                                    <p:animEffect filter="fade" transition="in">
                                      <p:cBhvr>
                                        <p:cTn dur="1000"/>
                                        <p:tgtEl>
                                          <p:spTgt spid="2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5" st="5"/>
                                            </p:txEl>
                                          </p:spTgt>
                                        </p:tgtEl>
                                        <p:attrNameLst>
                                          <p:attrName>style.visibility</p:attrName>
                                        </p:attrNameLst>
                                      </p:cBhvr>
                                      <p:to>
                                        <p:strVal val="visible"/>
                                      </p:to>
                                    </p:set>
                                    <p:animEffect filter="fade" transition="in">
                                      <p:cBhvr>
                                        <p:cTn dur="1000"/>
                                        <p:tgtEl>
                                          <p:spTgt spid="2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6" st="6"/>
                                            </p:txEl>
                                          </p:spTgt>
                                        </p:tgtEl>
                                        <p:attrNameLst>
                                          <p:attrName>style.visibility</p:attrName>
                                        </p:attrNameLst>
                                      </p:cBhvr>
                                      <p:to>
                                        <p:strVal val="visible"/>
                                      </p:to>
                                    </p:set>
                                    <p:animEffect filter="fade" transition="in">
                                      <p:cBhvr>
                                        <p:cTn dur="1000"/>
                                        <p:tgtEl>
                                          <p:spTgt spid="2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7" st="7"/>
                                            </p:txEl>
                                          </p:spTgt>
                                        </p:tgtEl>
                                        <p:attrNameLst>
                                          <p:attrName>style.visibility</p:attrName>
                                        </p:attrNameLst>
                                      </p:cBhvr>
                                      <p:to>
                                        <p:strVal val="visible"/>
                                      </p:to>
                                    </p:set>
                                    <p:animEffect filter="fade" transition="in">
                                      <p:cBhvr>
                                        <p:cTn dur="1000"/>
                                        <p:tgtEl>
                                          <p:spTgt spid="22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8" st="8"/>
                                            </p:txEl>
                                          </p:spTgt>
                                        </p:tgtEl>
                                        <p:attrNameLst>
                                          <p:attrName>style.visibility</p:attrName>
                                        </p:attrNameLst>
                                      </p:cBhvr>
                                      <p:to>
                                        <p:strVal val="visible"/>
                                      </p:to>
                                    </p:set>
                                    <p:animEffect filter="fade" transition="in">
                                      <p:cBhvr>
                                        <p:cTn dur="1000"/>
                                        <p:tgtEl>
                                          <p:spTgt spid="22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9" st="9"/>
                                            </p:txEl>
                                          </p:spTgt>
                                        </p:tgtEl>
                                        <p:attrNameLst>
                                          <p:attrName>style.visibility</p:attrName>
                                        </p:attrNameLst>
                                      </p:cBhvr>
                                      <p:to>
                                        <p:strVal val="visible"/>
                                      </p:to>
                                    </p:set>
                                    <p:animEffect filter="fade" transition="in">
                                      <p:cBhvr>
                                        <p:cTn dur="1000"/>
                                        <p:tgtEl>
                                          <p:spTgt spid="22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0" st="10"/>
                                            </p:txEl>
                                          </p:spTgt>
                                        </p:tgtEl>
                                        <p:attrNameLst>
                                          <p:attrName>style.visibility</p:attrName>
                                        </p:attrNameLst>
                                      </p:cBhvr>
                                      <p:to>
                                        <p:strVal val="visible"/>
                                      </p:to>
                                    </p:set>
                                    <p:animEffect filter="fade" transition="in">
                                      <p:cBhvr>
                                        <p:cTn dur="1000"/>
                                        <p:tgtEl>
                                          <p:spTgt spid="224">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Learning the Lingo</a:t>
            </a:r>
          </a:p>
        </p:txBody>
      </p:sp>
      <p:sp>
        <p:nvSpPr>
          <p:cNvPr id="231" name="Shape 231"/>
          <p:cNvSpPr txBox="1"/>
          <p:nvPr>
            <p:ph idx="1" type="body"/>
          </p:nvPr>
        </p:nvSpPr>
        <p:spPr>
          <a:xfrm>
            <a:off x="457200" y="1200150"/>
            <a:ext cx="82296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Reduced/ Less sodium = 25% less than regular version </a:t>
            </a: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Low sodium &lt; 140 mg per serving</a:t>
            </a: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Very low sodium &lt; 35 mg </a:t>
            </a: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Sodium free or salt free &lt; 5 mg</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Georgia"/>
                <a:ea typeface="Georgia"/>
                <a:cs typeface="Georgia"/>
                <a:sym typeface="Georgia"/>
              </a:rPr>
              <a:t>Unsalted / no added salt = None </a:t>
            </a:r>
          </a:p>
        </p:txBody>
      </p:sp>
      <p:pic>
        <p:nvPicPr>
          <p:cNvPr id="232" name="Shape 232"/>
          <p:cNvPicPr preferRelativeResize="0"/>
          <p:nvPr/>
        </p:nvPicPr>
        <p:blipFill rotWithShape="1">
          <a:blip r:embed="rId3">
            <a:alphaModFix/>
          </a:blip>
          <a:srcRect b="0" l="0" r="0" t="0"/>
          <a:stretch/>
        </p:blipFill>
        <p:spPr>
          <a:xfrm>
            <a:off x="6809186" y="326050"/>
            <a:ext cx="1981199" cy="1866900"/>
          </a:xfrm>
          <a:prstGeom prst="rect">
            <a:avLst/>
          </a:prstGeom>
          <a:noFill/>
          <a:ln>
            <a:noFill/>
          </a:ln>
        </p:spPr>
      </p:pic>
      <p:pic>
        <p:nvPicPr>
          <p:cNvPr id="233" name="Shape 233"/>
          <p:cNvPicPr preferRelativeResize="0"/>
          <p:nvPr/>
        </p:nvPicPr>
        <p:blipFill rotWithShape="1">
          <a:blip r:embed="rId4">
            <a:alphaModFix/>
          </a:blip>
          <a:srcRect b="0" l="0" r="0" t="0"/>
          <a:stretch/>
        </p:blipFill>
        <p:spPr>
          <a:xfrm>
            <a:off x="6766311" y="2238300"/>
            <a:ext cx="2066924" cy="221932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sp>
        <p:nvSpPr>
          <p:cNvPr id="239" name="Shape 239"/>
          <p:cNvSpPr txBox="1"/>
          <p:nvPr>
            <p:ph idx="1" type="body"/>
          </p:nvPr>
        </p:nvSpPr>
        <p:spPr>
          <a:xfrm>
            <a:off x="457200" y="1200150"/>
            <a:ext cx="82296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1 Tbsp = 920 mg sodium (38% RDA)</a:t>
            </a:r>
          </a:p>
        </p:txBody>
      </p:sp>
      <p:pic>
        <p:nvPicPr>
          <p:cNvPr id="240" name="Shape 240"/>
          <p:cNvPicPr preferRelativeResize="0"/>
          <p:nvPr/>
        </p:nvPicPr>
        <p:blipFill rotWithShape="1">
          <a:blip r:embed="rId3">
            <a:alphaModFix/>
          </a:blip>
          <a:srcRect b="0" l="0" r="0" t="0"/>
          <a:stretch/>
        </p:blipFill>
        <p:spPr>
          <a:xfrm>
            <a:off x="5802775" y="2487700"/>
            <a:ext cx="2884023" cy="1979450"/>
          </a:xfrm>
          <a:prstGeom prst="rect">
            <a:avLst/>
          </a:prstGeom>
          <a:noFill/>
          <a:ln>
            <a:noFill/>
          </a:ln>
        </p:spPr>
      </p:pic>
      <p:pic>
        <p:nvPicPr>
          <p:cNvPr id="241" name="Shape 241"/>
          <p:cNvPicPr preferRelativeResize="0"/>
          <p:nvPr/>
        </p:nvPicPr>
        <p:blipFill rotWithShape="1">
          <a:blip r:embed="rId4">
            <a:alphaModFix/>
          </a:blip>
          <a:srcRect b="0" l="0" r="0" t="0"/>
          <a:stretch/>
        </p:blipFill>
        <p:spPr>
          <a:xfrm>
            <a:off x="631825" y="1708750"/>
            <a:ext cx="4939473" cy="2758398"/>
          </a:xfrm>
          <a:prstGeom prst="rect">
            <a:avLst/>
          </a:prstGeom>
          <a:noFill/>
          <a:ln>
            <a:noFill/>
          </a:ln>
        </p:spPr>
      </p:pic>
      <p:pic>
        <p:nvPicPr>
          <p:cNvPr id="242" name="Shape 242"/>
          <p:cNvPicPr preferRelativeResize="0"/>
          <p:nvPr/>
        </p:nvPicPr>
        <p:blipFill rotWithShape="1">
          <a:blip r:embed="rId5">
            <a:alphaModFix/>
          </a:blip>
          <a:srcRect b="0" l="0" r="0" t="0"/>
          <a:stretch/>
        </p:blipFill>
        <p:spPr>
          <a:xfrm>
            <a:off x="6003662" y="153150"/>
            <a:ext cx="2282000" cy="2282000"/>
          </a:xfrm>
          <a:prstGeom prst="rect">
            <a:avLst/>
          </a:prstGeom>
          <a:noFill/>
          <a:ln>
            <a:noFill/>
          </a:ln>
        </p:spPr>
      </p:pic>
      <p:cxnSp>
        <p:nvCxnSpPr>
          <p:cNvPr id="243" name="Shape 243"/>
          <p:cNvCxnSpPr/>
          <p:nvPr/>
        </p:nvCxnSpPr>
        <p:spPr>
          <a:xfrm flipH="1">
            <a:off x="8600574" y="2435150"/>
            <a:ext cx="436200" cy="654599"/>
          </a:xfrm>
          <a:prstGeom prst="straightConnector1">
            <a:avLst/>
          </a:prstGeom>
          <a:noFill/>
          <a:ln cap="flat" cmpd="sng" w="19050">
            <a:solidFill>
              <a:srgbClr val="FF00FF"/>
            </a:solidFill>
            <a:prstDash val="solid"/>
            <a:round/>
            <a:headEnd len="med" w="med" type="none"/>
            <a:tailEnd len="lg" w="lg" type="triangl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15722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chemeClr val="accent2"/>
                </a:solidFill>
                <a:latin typeface="Georgia"/>
                <a:ea typeface="Georgia"/>
                <a:cs typeface="Georgia"/>
                <a:sym typeface="Georgia"/>
              </a:rPr>
              <a:t>Have you ever felt? </a:t>
            </a:r>
          </a:p>
        </p:txBody>
      </p:sp>
      <p:sp>
        <p:nvSpPr>
          <p:cNvPr id="249" name="Shape 249"/>
          <p:cNvSpPr txBox="1"/>
          <p:nvPr>
            <p:ph idx="1" type="body"/>
          </p:nvPr>
        </p:nvSpPr>
        <p:spPr>
          <a:xfrm>
            <a:off x="457200" y="1014625"/>
            <a:ext cx="8229600" cy="34523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More tired than usual, fatigued</a:t>
            </a: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Feel weak </a:t>
            </a: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Have pale skin, brittle nails,</a:t>
            </a: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Feel “down” or depressed</a:t>
            </a: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Feel short of breath with activity</a:t>
            </a: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Have chest pain</a:t>
            </a: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Feel dizzy or light-headed</a:t>
            </a: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Feel numbness or coldness in your hands and feet</a:t>
            </a:r>
          </a:p>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Have a faster heartbeat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Iron deficiency</a:t>
            </a:r>
          </a:p>
        </p:txBody>
      </p:sp>
      <p:sp>
        <p:nvSpPr>
          <p:cNvPr id="255" name="Shape 255"/>
          <p:cNvSpPr txBox="1"/>
          <p:nvPr>
            <p:ph idx="1" type="body"/>
          </p:nvPr>
        </p:nvSpPr>
        <p:spPr>
          <a:xfrm>
            <a:off x="431100" y="841000"/>
            <a:ext cx="3712798" cy="108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lt2"/>
                </a:solidFill>
                <a:latin typeface="Arial"/>
                <a:ea typeface="Arial"/>
                <a:cs typeface="Arial"/>
                <a:sym typeface="Arial"/>
              </a:rPr>
              <a:t>Iron is an essential component of the pigment hemoglobin, found in red blood cells. It helps carry oxygen to all parts of the body and is essential.  If iron intake is low, the amount of hemoglobin in the red blood cells can fall leading to iron-deficiency anemia. </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Georgia"/>
              <a:ea typeface="Georgia"/>
              <a:cs typeface="Georgia"/>
              <a:sym typeface="Georgia"/>
            </a:endParaRPr>
          </a:p>
        </p:txBody>
      </p:sp>
      <p:pic>
        <p:nvPicPr>
          <p:cNvPr id="256" name="Shape 256"/>
          <p:cNvPicPr preferRelativeResize="0"/>
          <p:nvPr/>
        </p:nvPicPr>
        <p:blipFill rotWithShape="1">
          <a:blip r:embed="rId3">
            <a:alphaModFix/>
          </a:blip>
          <a:srcRect b="0" l="0" r="0" t="0"/>
          <a:stretch/>
        </p:blipFill>
        <p:spPr>
          <a:xfrm>
            <a:off x="4521750" y="841000"/>
            <a:ext cx="4165050" cy="32177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614075" y="710243"/>
            <a:ext cx="8229600" cy="2370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1" i="0" lang="en" sz="3600" u="none" cap="none" strike="noStrike">
                <a:solidFill>
                  <a:schemeClr val="accent2"/>
                </a:solidFill>
                <a:latin typeface="Georgia"/>
                <a:ea typeface="Georgia"/>
                <a:cs typeface="Georgia"/>
                <a:sym typeface="Georgia"/>
              </a:rPr>
              <a:t>#4  True or False?</a:t>
            </a:r>
          </a:p>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chemeClr val="accent2"/>
                </a:solidFill>
                <a:latin typeface="Georgia"/>
                <a:ea typeface="Georgia"/>
                <a:cs typeface="Georgia"/>
                <a:sym typeface="Georgia"/>
              </a:rPr>
              <a:t>Red meat is the best source for iron and treating anemia</a:t>
            </a:r>
          </a:p>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sp>
        <p:nvSpPr>
          <p:cNvPr id="262" name="Shape 262"/>
          <p:cNvSpPr txBox="1"/>
          <p:nvPr>
            <p:ph idx="1" type="body"/>
          </p:nvPr>
        </p:nvSpPr>
        <p:spPr>
          <a:xfrm>
            <a:off x="457200" y="2575875"/>
            <a:ext cx="8229600" cy="1891200"/>
          </a:xfrm>
          <a:prstGeom prst="rect">
            <a:avLst/>
          </a:prstGeom>
          <a:noFill/>
          <a:ln>
            <a:noFill/>
          </a:ln>
        </p:spPr>
        <p:txBody>
          <a:bodyPr anchorCtr="0" anchor="t" bIns="91425" lIns="91425" rIns="91425" tIns="91425">
            <a:noAutofit/>
          </a:bodyPr>
          <a:lstStyle/>
          <a:p>
            <a:pPr indent="0" lvl="0" marL="0" marR="0" rtl="0" algn="ctr">
              <a:lnSpc>
                <a:spcPct val="115000"/>
              </a:lnSpc>
              <a:spcBef>
                <a:spcPts val="0"/>
              </a:spcBef>
              <a:spcAft>
                <a:spcPts val="0"/>
              </a:spcAft>
              <a:buClr>
                <a:schemeClr val="dk2"/>
              </a:buClr>
              <a:buSzPct val="25000"/>
              <a:buFont typeface="Arial"/>
              <a:buNone/>
            </a:pPr>
            <a:r>
              <a:t/>
            </a:r>
            <a:endParaRPr b="1" i="0"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1" i="0" lang="en" sz="3600" u="none" cap="none" strike="noStrike">
                <a:solidFill>
                  <a:schemeClr val="accent2"/>
                </a:solidFill>
                <a:latin typeface="Georgia"/>
                <a:ea typeface="Georgia"/>
                <a:cs typeface="Georgia"/>
                <a:sym typeface="Georgia"/>
              </a:rPr>
              <a:t>Important roles of the Kidney: </a:t>
            </a:r>
          </a:p>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p:txBody>
      </p:sp>
      <p:sp>
        <p:nvSpPr>
          <p:cNvPr id="75" name="Shape 75"/>
          <p:cNvSpPr txBox="1"/>
          <p:nvPr>
            <p:ph idx="1" type="body"/>
          </p:nvPr>
        </p:nvSpPr>
        <p:spPr>
          <a:xfrm>
            <a:off x="457200" y="872200"/>
            <a:ext cx="8229600" cy="3949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#1  Water balance - prevents dehydration</a:t>
            </a: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#2  Salt balance - controls blood pressure</a:t>
            </a:r>
          </a:p>
          <a:p>
            <a:pPr indent="457200" lvl="0" marL="0" marR="0" rtl="0" algn="l">
              <a:lnSpc>
                <a:spcPct val="100000"/>
              </a:lnSpc>
              <a:spcBef>
                <a:spcPts val="0"/>
              </a:spcBef>
              <a:spcAft>
                <a:spcPts val="0"/>
              </a:spcAft>
              <a:buClr>
                <a:schemeClr val="dk2"/>
              </a:buClr>
              <a:buSzPct val="25000"/>
              <a:buFont typeface="Arial"/>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#3  Electrolyte balance - regulates body chemistry</a:t>
            </a:r>
          </a:p>
          <a:p>
            <a:pPr indent="45720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#4  Makes RBC hormone -  prevents anemia</a:t>
            </a:r>
          </a:p>
          <a:p>
            <a:pPr indent="45720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#5  Activates Vitamin D - maintains bone health</a:t>
            </a:r>
          </a:p>
          <a:p>
            <a:pPr indent="45720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1000"/>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1000"/>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1000"/>
                                        <p:tgtEl>
                                          <p:spTgt spid="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1000"/>
                                        <p:tgtEl>
                                          <p:spTgt spid="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1000"/>
                                        <p:tgtEl>
                                          <p:spTgt spid="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1000"/>
                                        <p:tgtEl>
                                          <p:spTgt spid="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1000"/>
                                        <p:tgtEl>
                                          <p:spTgt spid="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animEffect filter="fade" transition="in">
                                      <p:cBhvr>
                                        <p:cTn dur="1000"/>
                                        <p:tgtEl>
                                          <p:spTgt spid="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8" st="8"/>
                                            </p:txEl>
                                          </p:spTgt>
                                        </p:tgtEl>
                                        <p:attrNameLst>
                                          <p:attrName>style.visibility</p:attrName>
                                        </p:attrNameLst>
                                      </p:cBhvr>
                                      <p:to>
                                        <p:strVal val="visible"/>
                                      </p:to>
                                    </p:set>
                                    <p:animEffect filter="fade" transition="in">
                                      <p:cBhvr>
                                        <p:cTn dur="1000"/>
                                        <p:tgtEl>
                                          <p:spTgt spid="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9" st="9"/>
                                            </p:txEl>
                                          </p:spTgt>
                                        </p:tgtEl>
                                        <p:attrNameLst>
                                          <p:attrName>style.visibility</p:attrName>
                                        </p:attrNameLst>
                                      </p:cBhvr>
                                      <p:to>
                                        <p:strVal val="visible"/>
                                      </p:to>
                                    </p:set>
                                    <p:animEffect filter="fade" transition="in">
                                      <p:cBhvr>
                                        <p:cTn dur="1000"/>
                                        <p:tgtEl>
                                          <p:spTgt spid="7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0" st="10"/>
                                            </p:txEl>
                                          </p:spTgt>
                                        </p:tgtEl>
                                        <p:attrNameLst>
                                          <p:attrName>style.visibility</p:attrName>
                                        </p:attrNameLst>
                                      </p:cBhvr>
                                      <p:to>
                                        <p:strVal val="visible"/>
                                      </p:to>
                                    </p:set>
                                    <p:animEffect filter="fade" transition="in">
                                      <p:cBhvr>
                                        <p:cTn dur="1000"/>
                                        <p:tgtEl>
                                          <p:spTgt spid="7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744925" y="757052"/>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1" i="0" lang="en" sz="5000" u="none" cap="none" strike="noStrike">
                <a:solidFill>
                  <a:schemeClr val="accent2"/>
                </a:solidFill>
                <a:latin typeface="Georgia"/>
                <a:ea typeface="Georgia"/>
                <a:cs typeface="Georgia"/>
                <a:sym typeface="Georgia"/>
              </a:rPr>
              <a:t>FALSE!</a:t>
            </a:r>
          </a:p>
        </p:txBody>
      </p:sp>
      <p:sp>
        <p:nvSpPr>
          <p:cNvPr id="268" name="Shape 268"/>
          <p:cNvSpPr txBox="1"/>
          <p:nvPr>
            <p:ph idx="1" type="body"/>
          </p:nvPr>
        </p:nvSpPr>
        <p:spPr>
          <a:xfrm>
            <a:off x="457200" y="2920125"/>
            <a:ext cx="82296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pic>
        <p:nvPicPr>
          <p:cNvPr id="269" name="Shape 269"/>
          <p:cNvPicPr preferRelativeResize="0"/>
          <p:nvPr/>
        </p:nvPicPr>
        <p:blipFill rotWithShape="1">
          <a:blip r:embed="rId3">
            <a:alphaModFix/>
          </a:blip>
          <a:srcRect b="0" l="0" r="0" t="0"/>
          <a:stretch/>
        </p:blipFill>
        <p:spPr>
          <a:xfrm>
            <a:off x="1405850" y="1614450"/>
            <a:ext cx="6198125" cy="285749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2"/>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FACT: </a:t>
            </a:r>
          </a:p>
        </p:txBody>
      </p:sp>
      <p:sp>
        <p:nvSpPr>
          <p:cNvPr id="275" name="Shape 275"/>
          <p:cNvSpPr txBox="1"/>
          <p:nvPr>
            <p:ph idx="1" type="body"/>
          </p:nvPr>
        </p:nvSpPr>
        <p:spPr>
          <a:xfrm>
            <a:off x="695550" y="1021925"/>
            <a:ext cx="77529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&gt; 75% of  iron in the diet comes from plant-based foods</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Verdana"/>
                <a:ea typeface="Verdana"/>
                <a:cs typeface="Verdana"/>
                <a:sym typeface="Verdana"/>
              </a:rPr>
              <a:t>Healthy sources of iron include greens and legumes. Although the myth persists that meat is a preferred iron source, a balanced vegetarian diet that includes legumes, fortified grains, and green vegetables easily provides adequate iron. </a:t>
            </a:r>
          </a:p>
          <a:p>
            <a:pPr indent="0" lvl="0" marL="0" marR="0" rtl="0" algn="l">
              <a:lnSpc>
                <a:spcPct val="100000"/>
              </a:lnSpc>
              <a:spcBef>
                <a:spcPts val="0"/>
              </a:spcBef>
              <a:spcAft>
                <a:spcPts val="0"/>
              </a:spcAft>
              <a:buClr>
                <a:schemeClr val="lt2"/>
              </a:buClr>
              <a:buSzPct val="25000"/>
              <a:buFont typeface="Georgia"/>
              <a:buNone/>
            </a:pPr>
            <a:r>
              <a:t/>
            </a:r>
            <a:endParaRPr b="0" i="0" sz="18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rPr b="0" i="0" lang="en" sz="1800" u="none" cap="none" strike="noStrike">
                <a:solidFill>
                  <a:schemeClr val="lt2"/>
                </a:solidFill>
                <a:latin typeface="Verdana"/>
                <a:ea typeface="Verdana"/>
                <a:cs typeface="Verdana"/>
                <a:sym typeface="Verdana"/>
              </a:rPr>
              <a:t>Studies have shown that iron deficiency anemia is not greater among individuals consuming a healthy vegetarian diet than among omnivores.</a:t>
            </a:r>
          </a:p>
          <a:p>
            <a:pPr indent="0" lvl="0" marL="0" marR="0" rtl="0" algn="l">
              <a:lnSpc>
                <a:spcPct val="115000"/>
              </a:lnSpc>
              <a:spcBef>
                <a:spcPts val="0"/>
              </a:spcBef>
              <a:spcAft>
                <a:spcPts val="0"/>
              </a:spcAft>
              <a:buClr>
                <a:schemeClr val="lt2"/>
              </a:buClr>
              <a:buSzPct val="25000"/>
              <a:buFont typeface="Georgia"/>
              <a:buNone/>
            </a:pPr>
            <a:r>
              <a:t/>
            </a:r>
            <a:endParaRPr b="0" i="0" sz="180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chemeClr val="lt2"/>
              </a:buClr>
              <a:buSzPct val="25000"/>
              <a:buFont typeface="Georgia"/>
              <a:buNone/>
            </a:pPr>
            <a:r>
              <a:t/>
            </a:r>
            <a:endParaRPr b="0" i="0" sz="1800" u="none" cap="none" strike="noStrike">
              <a:solidFill>
                <a:schemeClr val="lt2"/>
              </a:solidFill>
              <a:latin typeface="Verdana"/>
              <a:ea typeface="Verdana"/>
              <a:cs typeface="Verdana"/>
              <a:sym typeface="Verdana"/>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10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10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10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1000"/>
                                        <p:tgtEl>
                                          <p:spTgt spid="2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4" st="4"/>
                                            </p:txEl>
                                          </p:spTgt>
                                        </p:tgtEl>
                                        <p:attrNameLst>
                                          <p:attrName>style.visibility</p:attrName>
                                        </p:attrNameLst>
                                      </p:cBhvr>
                                      <p:to>
                                        <p:strVal val="visible"/>
                                      </p:to>
                                    </p:set>
                                    <p:animEffect filter="fade" transition="in">
                                      <p:cBhvr>
                                        <p:cTn dur="1000"/>
                                        <p:tgtEl>
                                          <p:spTgt spid="2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5" st="5"/>
                                            </p:txEl>
                                          </p:spTgt>
                                        </p:tgtEl>
                                        <p:attrNameLst>
                                          <p:attrName>style.visibility</p:attrName>
                                        </p:attrNameLst>
                                      </p:cBhvr>
                                      <p:to>
                                        <p:strVal val="visible"/>
                                      </p:to>
                                    </p:set>
                                    <p:animEffect filter="fade" transition="in">
                                      <p:cBhvr>
                                        <p:cTn dur="1000"/>
                                        <p:tgtEl>
                                          <p:spTgt spid="2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6" st="6"/>
                                            </p:txEl>
                                          </p:spTgt>
                                        </p:tgtEl>
                                        <p:attrNameLst>
                                          <p:attrName>style.visibility</p:attrName>
                                        </p:attrNameLst>
                                      </p:cBhvr>
                                      <p:to>
                                        <p:strVal val="visible"/>
                                      </p:to>
                                    </p:set>
                                    <p:animEffect filter="fade" transition="in">
                                      <p:cBhvr>
                                        <p:cTn dur="1000"/>
                                        <p:tgtEl>
                                          <p:spTgt spid="27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Iron Deficiency Anemia</a:t>
            </a:r>
          </a:p>
        </p:txBody>
      </p:sp>
      <p:sp>
        <p:nvSpPr>
          <p:cNvPr id="281" name="Shape 281"/>
          <p:cNvSpPr txBox="1"/>
          <p:nvPr>
            <p:ph idx="1" type="body"/>
          </p:nvPr>
        </p:nvSpPr>
        <p:spPr>
          <a:xfrm>
            <a:off x="457200" y="546837"/>
            <a:ext cx="3968400" cy="3540898"/>
          </a:xfrm>
          <a:prstGeom prst="rect">
            <a:avLst/>
          </a:prstGeom>
          <a:noFill/>
          <a:ln>
            <a:noFill/>
          </a:ln>
        </p:spPr>
        <p:txBody>
          <a:bodyPr anchorCtr="0" anchor="t" bIns="91425" lIns="91425" rIns="91425" tIns="91425">
            <a:noAutofit/>
          </a:bodyPr>
          <a:lstStyle/>
          <a:p>
            <a:pPr indent="0" lvl="0" marL="0" marR="0" rtl="0" algn="l">
              <a:lnSpc>
                <a:spcPct val="122727"/>
              </a:lnSpc>
              <a:spcBef>
                <a:spcPts val="0"/>
              </a:spcBef>
              <a:spcAft>
                <a:spcPts val="0"/>
              </a:spcAft>
              <a:buClr>
                <a:schemeClr val="dk2"/>
              </a:buClr>
              <a:buSzPct val="25000"/>
              <a:buFont typeface="Arial"/>
              <a:buNone/>
            </a:pPr>
            <a:r>
              <a:rPr b="0" i="0" lang="en" sz="1400" u="none" cap="none" strike="noStrike">
                <a:solidFill>
                  <a:schemeClr val="lt2"/>
                </a:solidFill>
                <a:latin typeface="Verdana"/>
                <a:ea typeface="Verdana"/>
                <a:cs typeface="Verdana"/>
                <a:sym typeface="Verdana"/>
              </a:rPr>
              <a:t>Dietary iron is available in 2 forms: heme and nonheme. </a:t>
            </a:r>
          </a:p>
          <a:p>
            <a:pPr indent="0" lvl="0" marL="0" marR="0" rtl="0" algn="l">
              <a:lnSpc>
                <a:spcPct val="150000"/>
              </a:lnSpc>
              <a:spcBef>
                <a:spcPts val="600"/>
              </a:spcBef>
              <a:spcAft>
                <a:spcPts val="0"/>
              </a:spcAft>
              <a:buClr>
                <a:schemeClr val="dk2"/>
              </a:buClr>
              <a:buSzPct val="25000"/>
              <a:buFont typeface="Arial"/>
              <a:buNone/>
            </a:pPr>
            <a:r>
              <a:t/>
            </a:r>
            <a:endParaRPr b="0" i="0" sz="1400" u="none" cap="none" strike="noStrike">
              <a:solidFill>
                <a:schemeClr val="lt2"/>
              </a:solidFill>
              <a:latin typeface="Verdana"/>
              <a:ea typeface="Verdana"/>
              <a:cs typeface="Verdana"/>
              <a:sym typeface="Verdana"/>
            </a:endParaRPr>
          </a:p>
          <a:p>
            <a:pPr indent="0" lvl="0" marL="0" marR="0" rtl="0" algn="l">
              <a:lnSpc>
                <a:spcPct val="150000"/>
              </a:lnSpc>
              <a:spcBef>
                <a:spcPts val="0"/>
              </a:spcBef>
              <a:spcAft>
                <a:spcPts val="0"/>
              </a:spcAft>
              <a:buClr>
                <a:schemeClr val="dk2"/>
              </a:buClr>
              <a:buSzPct val="25000"/>
              <a:buFont typeface="Arial"/>
              <a:buNone/>
            </a:pPr>
            <a:r>
              <a:rPr b="0" i="0" lang="en" sz="1400" u="none" cap="none" strike="noStrike">
                <a:solidFill>
                  <a:schemeClr val="lt2"/>
                </a:solidFill>
                <a:latin typeface="Verdana"/>
                <a:ea typeface="Verdana"/>
                <a:cs typeface="Verdana"/>
                <a:sym typeface="Verdana"/>
              </a:rPr>
              <a:t>Heme iron is found in animal muscle and blood, is absorbed at a relatively constant rate of about 23%, independent of other dietary factors. </a:t>
            </a:r>
          </a:p>
          <a:p>
            <a:pPr indent="0" lvl="0" marL="0" marR="0" rtl="0" algn="l">
              <a:lnSpc>
                <a:spcPct val="122727"/>
              </a:lnSpc>
              <a:spcBef>
                <a:spcPts val="2400"/>
              </a:spcBef>
              <a:spcAft>
                <a:spcPts val="0"/>
              </a:spcAft>
              <a:buClr>
                <a:schemeClr val="dk2"/>
              </a:buClr>
              <a:buSzPct val="25000"/>
              <a:buFont typeface="Arial"/>
              <a:buNone/>
            </a:pPr>
            <a:r>
              <a:rPr b="0" i="0" lang="en" sz="1400" u="none" cap="none" strike="noStrike">
                <a:solidFill>
                  <a:schemeClr val="lt2"/>
                </a:solidFill>
                <a:latin typeface="Verdana"/>
                <a:ea typeface="Verdana"/>
                <a:cs typeface="Verdana"/>
                <a:sym typeface="Verdana"/>
              </a:rPr>
              <a:t>Nonheme iron is found both in animal products and in a variety of plant-based foods. Nonheme iron absorption varies, depending on other dietary factors</a:t>
            </a:r>
          </a:p>
          <a:p>
            <a:pPr indent="0" lvl="0" marL="0" marR="0" rtl="0" algn="l">
              <a:lnSpc>
                <a:spcPct val="150000"/>
              </a:lnSpc>
              <a:spcBef>
                <a:spcPts val="600"/>
              </a:spcBef>
              <a:spcAft>
                <a:spcPts val="0"/>
              </a:spcAft>
              <a:buClr>
                <a:schemeClr val="dk2"/>
              </a:buClr>
              <a:buSzPct val="25000"/>
              <a:buFont typeface="Arial"/>
              <a:buNone/>
            </a:pPr>
            <a:r>
              <a:t/>
            </a:r>
            <a:endParaRPr b="0" i="0" sz="12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t/>
            </a:r>
            <a:endParaRPr b="0" i="0" sz="1200" u="none" cap="none" strike="noStrike">
              <a:solidFill>
                <a:schemeClr val="lt2"/>
              </a:solidFill>
              <a:latin typeface="Georgia"/>
              <a:ea typeface="Georgia"/>
              <a:cs typeface="Georgia"/>
              <a:sym typeface="Georgia"/>
            </a:endParaRPr>
          </a:p>
        </p:txBody>
      </p:sp>
      <p:pic>
        <p:nvPicPr>
          <p:cNvPr id="282" name="Shape 282"/>
          <p:cNvPicPr preferRelativeResize="0"/>
          <p:nvPr/>
        </p:nvPicPr>
        <p:blipFill rotWithShape="1">
          <a:blip r:embed="rId3">
            <a:alphaModFix/>
          </a:blip>
          <a:srcRect b="0" l="0" r="0" t="0"/>
          <a:stretch/>
        </p:blipFill>
        <p:spPr>
          <a:xfrm>
            <a:off x="4542125" y="1259125"/>
            <a:ext cx="4351850" cy="265207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10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10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1000"/>
                                        <p:tgtEl>
                                          <p:spTgt spid="2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animEffect filter="fade" transition="in">
                                      <p:cBhvr>
                                        <p:cTn dur="1000"/>
                                        <p:tgtEl>
                                          <p:spTgt spid="2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animEffect filter="fade" transition="in">
                                      <p:cBhvr>
                                        <p:cTn dur="1000"/>
                                        <p:tgtEl>
                                          <p:spTgt spid="2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5" st="5"/>
                                            </p:txEl>
                                          </p:spTgt>
                                        </p:tgtEl>
                                        <p:attrNameLst>
                                          <p:attrName>style.visibility</p:attrName>
                                        </p:attrNameLst>
                                      </p:cBhvr>
                                      <p:to>
                                        <p:strVal val="visible"/>
                                      </p:to>
                                    </p:set>
                                    <p:animEffect filter="fade" transition="in">
                                      <p:cBhvr>
                                        <p:cTn dur="1000"/>
                                        <p:tgtEl>
                                          <p:spTgt spid="2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Good sources of iron include:</a:t>
            </a:r>
          </a:p>
        </p:txBody>
      </p:sp>
      <p:sp>
        <p:nvSpPr>
          <p:cNvPr id="288" name="Shape 288"/>
          <p:cNvSpPr txBox="1"/>
          <p:nvPr>
            <p:ph idx="1" type="body"/>
          </p:nvPr>
        </p:nvSpPr>
        <p:spPr>
          <a:xfrm>
            <a:off x="259425" y="938250"/>
            <a:ext cx="4964699"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Legumes (peas, beans and lentils) </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Soy bean products (soy milk and tofu) </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Dark green leafy vegetables (parsley, broccoli, bok choy and watercress)</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Fortified breakfast cereals </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Whole grains (wholemeal bread, wholemeal pasta) </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Dried fruits (raisins, prunes, apricots and figs) </a:t>
            </a:r>
          </a:p>
          <a:p>
            <a:pPr indent="0" lvl="0" marL="0" marR="0" rtl="0" algn="l">
              <a:lnSpc>
                <a:spcPct val="100000"/>
              </a:lnSpc>
              <a:spcBef>
                <a:spcPts val="0"/>
              </a:spcBef>
              <a:spcAft>
                <a:spcPts val="0"/>
              </a:spcAft>
              <a:buClr>
                <a:schemeClr val="lt2"/>
              </a:buClr>
              <a:buSzPct val="25000"/>
              <a:buFont typeface="Georgia"/>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Plain dark chocolate</a:t>
            </a:r>
          </a:p>
        </p:txBody>
      </p:sp>
      <p:pic>
        <p:nvPicPr>
          <p:cNvPr id="289" name="Shape 289"/>
          <p:cNvPicPr preferRelativeResize="0"/>
          <p:nvPr/>
        </p:nvPicPr>
        <p:blipFill rotWithShape="1">
          <a:blip r:embed="rId3">
            <a:alphaModFix/>
          </a:blip>
          <a:srcRect b="0" l="0" r="0" t="0"/>
          <a:stretch/>
        </p:blipFill>
        <p:spPr>
          <a:xfrm>
            <a:off x="5493825" y="102975"/>
            <a:ext cx="3283764" cy="4937525"/>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Foods that decrease iron absorption: </a:t>
            </a:r>
          </a:p>
        </p:txBody>
      </p:sp>
      <p:sp>
        <p:nvSpPr>
          <p:cNvPr id="295" name="Shape 295"/>
          <p:cNvSpPr txBox="1"/>
          <p:nvPr>
            <p:ph idx="1" type="body"/>
          </p:nvPr>
        </p:nvSpPr>
        <p:spPr>
          <a:xfrm>
            <a:off x="515625" y="2968325"/>
            <a:ext cx="3833399" cy="1993800"/>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chemeClr val="dk2"/>
              </a:buClr>
              <a:buSzPct val="25000"/>
              <a:buFont typeface="Arial"/>
              <a:buNone/>
            </a:pPr>
            <a:r>
              <a:rPr b="1" i="0" lang="en" sz="1400" u="none" cap="none" strike="noStrike">
                <a:solidFill>
                  <a:schemeClr val="lt2"/>
                </a:solidFill>
                <a:latin typeface="Verdana"/>
                <a:ea typeface="Verdana"/>
                <a:cs typeface="Verdana"/>
                <a:sym typeface="Verdana"/>
              </a:rPr>
              <a:t>Dairy products and eggs </a:t>
            </a:r>
          </a:p>
          <a:p>
            <a:pPr indent="0" lvl="0" marL="0" marR="0" rtl="0" algn="l">
              <a:lnSpc>
                <a:spcPct val="150000"/>
              </a:lnSpc>
              <a:spcBef>
                <a:spcPts val="0"/>
              </a:spcBef>
              <a:spcAft>
                <a:spcPts val="0"/>
              </a:spcAft>
              <a:buClr>
                <a:schemeClr val="dk2"/>
              </a:buClr>
              <a:buSzPct val="25000"/>
              <a:buFont typeface="Arial"/>
              <a:buNone/>
            </a:pPr>
            <a:r>
              <a:rPr b="0" i="0" lang="en" sz="1400" u="none" cap="none" strike="noStrike">
                <a:solidFill>
                  <a:schemeClr val="lt2"/>
                </a:solidFill>
                <a:latin typeface="Verdana"/>
                <a:ea typeface="Verdana"/>
                <a:cs typeface="Verdana"/>
                <a:sym typeface="Verdana"/>
              </a:rPr>
              <a:t>Caseins from milk and certain forms of calcium inhibit iron absorption. Eggs (especially yolks) also appear to inhibit iron absorption.</a:t>
            </a:r>
          </a:p>
          <a:p>
            <a:pPr indent="0" lvl="0" marL="0" marR="0" rtl="0" algn="l">
              <a:lnSpc>
                <a:spcPct val="150000"/>
              </a:lnSpc>
              <a:spcBef>
                <a:spcPts val="0"/>
              </a:spcBef>
              <a:spcAft>
                <a:spcPts val="0"/>
              </a:spcAft>
              <a:buClr>
                <a:schemeClr val="dk2"/>
              </a:buClr>
              <a:buSzPct val="25000"/>
              <a:buFont typeface="Arial"/>
              <a:buNone/>
            </a:pPr>
            <a:r>
              <a:t/>
            </a:r>
            <a:endParaRPr b="0" i="0" sz="1800" u="none" cap="none" strike="noStrike">
              <a:solidFill>
                <a:schemeClr val="lt2"/>
              </a:solidFill>
              <a:latin typeface="Verdana"/>
              <a:ea typeface="Verdana"/>
              <a:cs typeface="Verdana"/>
              <a:sym typeface="Verdana"/>
            </a:endParaRPr>
          </a:p>
          <a:p>
            <a:pPr indent="0" lvl="0" marL="0" marR="0" rtl="0" algn="l">
              <a:lnSpc>
                <a:spcPct val="150000"/>
              </a:lnSpc>
              <a:spcBef>
                <a:spcPts val="0"/>
              </a:spcBef>
              <a:spcAft>
                <a:spcPts val="0"/>
              </a:spcAft>
              <a:buClr>
                <a:schemeClr val="dk2"/>
              </a:buClr>
              <a:buSzPct val="25000"/>
              <a:buFont typeface="Arial"/>
              <a:buNone/>
            </a:pPr>
            <a:r>
              <a:t/>
            </a:r>
            <a:endParaRPr b="0" baseline="30000" i="0" sz="11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t/>
            </a:r>
            <a:endParaRPr b="0" i="0" sz="1100" u="none" cap="none" strike="noStrike">
              <a:solidFill>
                <a:schemeClr val="lt2"/>
              </a:solidFill>
              <a:latin typeface="Georgia"/>
              <a:ea typeface="Georgia"/>
              <a:cs typeface="Georgia"/>
              <a:sym typeface="Georgia"/>
            </a:endParaRPr>
          </a:p>
        </p:txBody>
      </p:sp>
      <p:pic>
        <p:nvPicPr>
          <p:cNvPr id="296" name="Shape 296"/>
          <p:cNvPicPr preferRelativeResize="0"/>
          <p:nvPr/>
        </p:nvPicPr>
        <p:blipFill rotWithShape="1">
          <a:blip r:embed="rId3">
            <a:alphaModFix/>
          </a:blip>
          <a:srcRect b="0" l="0" r="0" t="0"/>
          <a:stretch/>
        </p:blipFill>
        <p:spPr>
          <a:xfrm>
            <a:off x="738700" y="974450"/>
            <a:ext cx="3206049" cy="1993874"/>
          </a:xfrm>
          <a:prstGeom prst="rect">
            <a:avLst/>
          </a:prstGeom>
          <a:noFill/>
          <a:ln>
            <a:noFill/>
          </a:ln>
        </p:spPr>
      </p:pic>
      <p:pic>
        <p:nvPicPr>
          <p:cNvPr id="297" name="Shape 297"/>
          <p:cNvPicPr preferRelativeResize="0"/>
          <p:nvPr/>
        </p:nvPicPr>
        <p:blipFill rotWithShape="1">
          <a:blip r:embed="rId4">
            <a:alphaModFix/>
          </a:blip>
          <a:srcRect b="0" l="0" r="0" t="0"/>
          <a:stretch/>
        </p:blipFill>
        <p:spPr>
          <a:xfrm>
            <a:off x="4822900" y="974450"/>
            <a:ext cx="3407824" cy="1993874"/>
          </a:xfrm>
          <a:prstGeom prst="rect">
            <a:avLst/>
          </a:prstGeom>
          <a:noFill/>
          <a:ln>
            <a:noFill/>
          </a:ln>
        </p:spPr>
      </p:pic>
      <p:sp>
        <p:nvSpPr>
          <p:cNvPr id="298" name="Shape 298"/>
          <p:cNvSpPr txBox="1"/>
          <p:nvPr/>
        </p:nvSpPr>
        <p:spPr>
          <a:xfrm>
            <a:off x="4711375" y="3066550"/>
            <a:ext cx="4098000" cy="15611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Verdana"/>
              <a:buNone/>
            </a:pPr>
            <a:r>
              <a:rPr b="1" i="0" lang="en" sz="1400" u="none" cap="none" strike="noStrike">
                <a:solidFill>
                  <a:schemeClr val="lt2"/>
                </a:solidFill>
                <a:latin typeface="Verdana"/>
                <a:ea typeface="Verdana"/>
                <a:cs typeface="Verdana"/>
                <a:sym typeface="Verdana"/>
              </a:rPr>
              <a:t>Tea, esp black tea, coffee, and cocoa should not be consumed with meals if poor iron status is suspected. </a:t>
            </a:r>
            <a:r>
              <a:rPr b="0" i="0" lang="en" sz="1400" u="none" cap="none" strike="noStrike">
                <a:solidFill>
                  <a:schemeClr val="lt2"/>
                </a:solidFill>
                <a:latin typeface="Verdana"/>
                <a:ea typeface="Verdana"/>
                <a:cs typeface="Verdana"/>
                <a:sym typeface="Verdana"/>
              </a:rPr>
              <a:t>Polyphenols in these drinks inhibit the absorption of nonheme iron</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chemeClr val="accent2"/>
                </a:solidFill>
                <a:latin typeface="Georgia"/>
                <a:ea typeface="Georgia"/>
                <a:cs typeface="Georgia"/>
                <a:sym typeface="Georgia"/>
              </a:rPr>
              <a:t>Foods that increase iron absorption:</a:t>
            </a:r>
          </a:p>
        </p:txBody>
      </p:sp>
      <p:sp>
        <p:nvSpPr>
          <p:cNvPr id="304" name="Shape 304"/>
          <p:cNvSpPr txBox="1"/>
          <p:nvPr>
            <p:ph idx="1" type="body"/>
          </p:nvPr>
        </p:nvSpPr>
        <p:spPr>
          <a:xfrm>
            <a:off x="387875" y="905875"/>
            <a:ext cx="3811499" cy="4755599"/>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chemeClr val="dk2"/>
              </a:buClr>
              <a:buSzPct val="25000"/>
              <a:buFont typeface="Arial"/>
              <a:buNone/>
            </a:pPr>
            <a:r>
              <a:rPr b="0" i="0" lang="en" sz="1600" u="none" cap="none" strike="noStrike">
                <a:solidFill>
                  <a:schemeClr val="lt2"/>
                </a:solidFill>
                <a:latin typeface="Verdana"/>
                <a:ea typeface="Verdana"/>
                <a:cs typeface="Verdana"/>
                <a:sym typeface="Verdana"/>
              </a:rPr>
              <a:t>Fruits and vegetables contain vitamin C and organic acids (eg, citric acid) allows for better absorption of nonheme iron. </a:t>
            </a:r>
          </a:p>
          <a:p>
            <a:pPr indent="0" lvl="0" marL="0" marR="0" rtl="0" algn="l">
              <a:lnSpc>
                <a:spcPct val="150000"/>
              </a:lnSpc>
              <a:spcBef>
                <a:spcPts val="0"/>
              </a:spcBef>
              <a:spcAft>
                <a:spcPts val="0"/>
              </a:spcAft>
              <a:buClr>
                <a:schemeClr val="dk2"/>
              </a:buClr>
              <a:buSzPct val="25000"/>
              <a:buFont typeface="Arial"/>
              <a:buNone/>
            </a:pPr>
            <a:r>
              <a:t/>
            </a:r>
            <a:endParaRPr b="0" i="0" sz="1600" u="none" cap="none" strike="noStrike">
              <a:solidFill>
                <a:schemeClr val="lt2"/>
              </a:solidFill>
              <a:latin typeface="Verdana"/>
              <a:ea typeface="Verdana"/>
              <a:cs typeface="Verdana"/>
              <a:sym typeface="Verdana"/>
            </a:endParaRPr>
          </a:p>
          <a:p>
            <a:pPr indent="0" lvl="0" marL="0" marR="0" rtl="0" algn="l">
              <a:lnSpc>
                <a:spcPct val="150000"/>
              </a:lnSpc>
              <a:spcBef>
                <a:spcPts val="0"/>
              </a:spcBef>
              <a:spcAft>
                <a:spcPts val="0"/>
              </a:spcAft>
              <a:buClr>
                <a:schemeClr val="dk2"/>
              </a:buClr>
              <a:buSzPct val="25000"/>
              <a:buFont typeface="Arial"/>
              <a:buNone/>
            </a:pPr>
            <a:r>
              <a:rPr b="0" i="0" lang="en" sz="1600" u="none" cap="none" strike="noStrike">
                <a:solidFill>
                  <a:schemeClr val="lt2"/>
                </a:solidFill>
                <a:latin typeface="Verdana"/>
                <a:ea typeface="Verdana"/>
                <a:cs typeface="Verdana"/>
                <a:sym typeface="Verdana"/>
              </a:rPr>
              <a:t>Vitamin A and carotenoids also aids in better iron absorption and has been shown to result in less anemia than taking iron supplement alone </a:t>
            </a:r>
          </a:p>
          <a:p>
            <a:pPr indent="0" lvl="0" marL="0" marR="0" rtl="0" algn="l">
              <a:lnSpc>
                <a:spcPct val="150000"/>
              </a:lnSpc>
              <a:spcBef>
                <a:spcPts val="0"/>
              </a:spcBef>
              <a:spcAft>
                <a:spcPts val="0"/>
              </a:spcAft>
              <a:buClr>
                <a:schemeClr val="dk2"/>
              </a:buClr>
              <a:buSzPct val="25000"/>
              <a:buFont typeface="Arial"/>
              <a:buNone/>
            </a:pPr>
            <a:r>
              <a:t/>
            </a:r>
            <a:endParaRPr b="0" i="0" sz="1400" u="none" cap="none" strike="noStrike">
              <a:solidFill>
                <a:schemeClr val="lt2"/>
              </a:solidFill>
              <a:latin typeface="Georgia"/>
              <a:ea typeface="Georgia"/>
              <a:cs typeface="Georgia"/>
              <a:sym typeface="Georgia"/>
            </a:endParaRPr>
          </a:p>
        </p:txBody>
      </p:sp>
      <p:pic>
        <p:nvPicPr>
          <p:cNvPr id="305" name="Shape 305"/>
          <p:cNvPicPr preferRelativeResize="0"/>
          <p:nvPr/>
        </p:nvPicPr>
        <p:blipFill rotWithShape="1">
          <a:blip r:embed="rId3">
            <a:alphaModFix/>
          </a:blip>
          <a:srcRect b="0" l="0" r="0" t="0"/>
          <a:stretch/>
        </p:blipFill>
        <p:spPr>
          <a:xfrm>
            <a:off x="4310900" y="1170725"/>
            <a:ext cx="4647649" cy="32766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457200" y="1817427"/>
            <a:ext cx="8229600" cy="8574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accent2"/>
              </a:buClr>
              <a:buSzPct val="25000"/>
              <a:buFont typeface="Georgia"/>
              <a:buNone/>
            </a:pPr>
            <a:r>
              <a:rPr b="1" i="0" lang="en" sz="5000" u="none" cap="none" strike="noStrike">
                <a:solidFill>
                  <a:schemeClr val="accent2"/>
                </a:solidFill>
                <a:latin typeface="Georgia"/>
                <a:ea typeface="Georgia"/>
                <a:cs typeface="Georgia"/>
                <a:sym typeface="Georgia"/>
              </a:rPr>
              <a:t>But Wait!</a:t>
            </a:r>
          </a:p>
        </p:txBody>
      </p:sp>
      <p:sp>
        <p:nvSpPr>
          <p:cNvPr id="311" name="Shape 311"/>
          <p:cNvSpPr txBox="1"/>
          <p:nvPr>
            <p:ph idx="1" type="body"/>
          </p:nvPr>
        </p:nvSpPr>
        <p:spPr>
          <a:xfrm>
            <a:off x="457200" y="2920125"/>
            <a:ext cx="82296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idx="1" type="body"/>
          </p:nvPr>
        </p:nvSpPr>
        <p:spPr>
          <a:xfrm>
            <a:off x="457200" y="495000"/>
            <a:ext cx="8229600" cy="4286098"/>
          </a:xfrm>
          <a:prstGeom prst="rect">
            <a:avLst/>
          </a:prstGeom>
          <a:noFill/>
          <a:ln>
            <a:noFill/>
          </a:ln>
        </p:spPr>
        <p:txBody>
          <a:bodyPr anchorCtr="0" anchor="t" bIns="91425" lIns="91425" rIns="91425" tIns="91425">
            <a:noAutofit/>
          </a:bodyPr>
          <a:lstStyle/>
          <a:p>
            <a:pPr indent="0" lvl="0" marL="0" marR="0" rtl="0" algn="l">
              <a:lnSpc>
                <a:spcPct val="137500"/>
              </a:lnSpc>
              <a:spcBef>
                <a:spcPts val="0"/>
              </a:spcBef>
              <a:spcAft>
                <a:spcPts val="0"/>
              </a:spcAft>
              <a:buClr>
                <a:schemeClr val="lt2"/>
              </a:buClr>
              <a:buSzPct val="25000"/>
              <a:buFont typeface="Georgia"/>
              <a:buNone/>
            </a:pPr>
            <a:r>
              <a:rPr b="0" i="0" lang="en" sz="1600" u="none" cap="none" strike="noStrike">
                <a:solidFill>
                  <a:schemeClr val="lt2"/>
                </a:solidFill>
                <a:latin typeface="Arial"/>
                <a:ea typeface="Arial"/>
                <a:cs typeface="Arial"/>
                <a:sym typeface="Arial"/>
              </a:rPr>
              <a:t>I</a:t>
            </a:r>
            <a:r>
              <a:rPr b="0" i="0" lang="en" sz="1800" u="none" cap="none" strike="noStrike">
                <a:solidFill>
                  <a:schemeClr val="lt2"/>
                </a:solidFill>
                <a:latin typeface="Arial"/>
                <a:ea typeface="Arial"/>
                <a:cs typeface="Arial"/>
                <a:sym typeface="Arial"/>
              </a:rPr>
              <a:t>ron deficiency anemia - Blood loss, iron deficiency </a:t>
            </a:r>
          </a:p>
          <a:p>
            <a:pPr indent="0" lvl="0" marL="0" marR="0" rtl="0" algn="l">
              <a:lnSpc>
                <a:spcPct val="137500"/>
              </a:lnSpc>
              <a:spcBef>
                <a:spcPts val="230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Vitamin deficiency anemias - Folate/ Vitamin B-12 deficiency </a:t>
            </a:r>
          </a:p>
          <a:p>
            <a:pPr indent="0" lvl="0" marL="0" marR="0" rtl="0" algn="l">
              <a:lnSpc>
                <a:spcPct val="100000"/>
              </a:lnSpc>
              <a:spcBef>
                <a:spcPts val="230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Anemia of chronic disease -  Certain chronic diseases (cancer, HIV/AIDS, rheumatoid arthritis, Crohn's disease) can interfere with the production of red blood cells, resulting in chronic anemia. </a:t>
            </a:r>
          </a:p>
          <a:p>
            <a:pPr indent="-228600" lvl="0" marL="914400" marR="0" rtl="0" algn="l">
              <a:lnSpc>
                <a:spcPct val="137500"/>
              </a:lnSpc>
              <a:spcBef>
                <a:spcPts val="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Kidney failure also can cause anemia because it makes erythropoetin (EPO) </a:t>
            </a:r>
          </a:p>
          <a:p>
            <a:pPr indent="0" lvl="0" marL="0" marR="0" rtl="0" algn="l">
              <a:lnSpc>
                <a:spcPct val="137500"/>
              </a:lnSpc>
              <a:spcBef>
                <a:spcPts val="140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Anemias associated with bone marrow disease </a:t>
            </a:r>
          </a:p>
          <a:p>
            <a:pPr indent="0" lvl="0" marL="0" marR="0" rtl="0" algn="l">
              <a:lnSpc>
                <a:spcPct val="137500"/>
              </a:lnSpc>
              <a:spcBef>
                <a:spcPts val="2300"/>
              </a:spcBef>
              <a:spcAft>
                <a:spcPts val="0"/>
              </a:spcAft>
              <a:buClr>
                <a:schemeClr val="lt2"/>
              </a:buClr>
              <a:buSzPct val="25000"/>
              <a:buFont typeface="Georgia"/>
              <a:buNone/>
            </a:pPr>
            <a:r>
              <a:rPr b="0" i="0" lang="en" sz="1800" u="none" cap="none" strike="noStrike">
                <a:solidFill>
                  <a:schemeClr val="lt2"/>
                </a:solidFill>
                <a:latin typeface="Arial"/>
                <a:ea typeface="Arial"/>
                <a:cs typeface="Arial"/>
                <a:sym typeface="Arial"/>
              </a:rPr>
              <a:t>Hemolytic anemias</a:t>
            </a:r>
          </a:p>
          <a:p>
            <a:pPr indent="0" lvl="0" marL="0" marR="0" rtl="0" algn="l">
              <a:lnSpc>
                <a:spcPct val="100000"/>
              </a:lnSpc>
              <a:spcBef>
                <a:spcPts val="2300"/>
              </a:spcBef>
              <a:spcAft>
                <a:spcPts val="0"/>
              </a:spcAft>
              <a:buClr>
                <a:schemeClr val="lt2"/>
              </a:buClr>
              <a:buSzPct val="25000"/>
              <a:buFont typeface="Georgia"/>
              <a:buNone/>
            </a:pPr>
            <a:r>
              <a:t/>
            </a:r>
            <a:endParaRPr b="0" i="0" sz="800" u="none" cap="none" strike="noStrike">
              <a:solidFill>
                <a:schemeClr val="lt2"/>
              </a:solidFill>
              <a:latin typeface="Georgia"/>
              <a:ea typeface="Georgia"/>
              <a:cs typeface="Georgia"/>
              <a:sym typeface="Georgia"/>
            </a:endParaRPr>
          </a:p>
          <a:p>
            <a:pPr indent="457200" lvl="0" marL="0" marR="0" rtl="0" algn="l">
              <a:lnSpc>
                <a:spcPct val="100000"/>
              </a:lnSpc>
              <a:spcBef>
                <a:spcPts val="0"/>
              </a:spcBef>
              <a:spcAft>
                <a:spcPts val="0"/>
              </a:spcAft>
              <a:buClr>
                <a:schemeClr val="lt2"/>
              </a:buClr>
              <a:buSzPct val="25000"/>
              <a:buFont typeface="Georgia"/>
              <a:buNone/>
            </a:pPr>
            <a:r>
              <a:t/>
            </a:r>
            <a:endParaRPr b="0" i="0" sz="800" u="none" cap="none" strike="noStrike">
              <a:solidFill>
                <a:schemeClr val="lt2"/>
              </a:solidFill>
              <a:latin typeface="Georgia"/>
              <a:ea typeface="Georgia"/>
              <a:cs typeface="Georgia"/>
              <a:sym typeface="Georgia"/>
            </a:endParaRPr>
          </a:p>
        </p:txBody>
      </p:sp>
      <p:sp>
        <p:nvSpPr>
          <p:cNvPr id="317" name="Shape 317"/>
          <p:cNvSpPr txBox="1"/>
          <p:nvPr>
            <p:ph type="title"/>
          </p:nvPr>
        </p:nvSpPr>
        <p:spPr>
          <a:xfrm>
            <a:off x="457200" y="-120470"/>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Not all Anemia is due to lack of dietary iron..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1000"/>
                                        <p:tgtEl>
                                          <p:spTgt spid="3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1000"/>
                                        <p:tgtEl>
                                          <p:spTgt spid="3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5" st="5"/>
                                            </p:txEl>
                                          </p:spTgt>
                                        </p:tgtEl>
                                        <p:attrNameLst>
                                          <p:attrName>style.visibility</p:attrName>
                                        </p:attrNameLst>
                                      </p:cBhvr>
                                      <p:to>
                                        <p:strVal val="visible"/>
                                      </p:to>
                                    </p:set>
                                    <p:animEffect filter="fade" transition="in">
                                      <p:cBhvr>
                                        <p:cTn dur="1000"/>
                                        <p:tgtEl>
                                          <p:spTgt spid="3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6" st="6"/>
                                            </p:txEl>
                                          </p:spTgt>
                                        </p:tgtEl>
                                        <p:attrNameLst>
                                          <p:attrName>style.visibility</p:attrName>
                                        </p:attrNameLst>
                                      </p:cBhvr>
                                      <p:to>
                                        <p:strVal val="visible"/>
                                      </p:to>
                                    </p:set>
                                    <p:animEffect filter="fade" transition="in">
                                      <p:cBhvr>
                                        <p:cTn dur="1000"/>
                                        <p:tgtEl>
                                          <p:spTgt spid="31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7" st="7"/>
                                            </p:txEl>
                                          </p:spTgt>
                                        </p:tgtEl>
                                        <p:attrNameLst>
                                          <p:attrName>style.visibility</p:attrName>
                                        </p:attrNameLst>
                                      </p:cBhvr>
                                      <p:to>
                                        <p:strVal val="visible"/>
                                      </p:to>
                                    </p:set>
                                    <p:animEffect filter="fade" transition="in">
                                      <p:cBhvr>
                                        <p:cTn dur="1000"/>
                                        <p:tgtEl>
                                          <p:spTgt spid="31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Anemia of Chronic Kidney Disease</a:t>
            </a:r>
          </a:p>
        </p:txBody>
      </p:sp>
      <p:sp>
        <p:nvSpPr>
          <p:cNvPr id="323" name="Shape 323"/>
          <p:cNvSpPr txBox="1"/>
          <p:nvPr>
            <p:ph idx="1" type="body"/>
          </p:nvPr>
        </p:nvSpPr>
        <p:spPr>
          <a:xfrm>
            <a:off x="457200" y="1200150"/>
            <a:ext cx="82296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Erythropoetin is a hormone secreted by the kidney to increase the RBC production in the bone marrow</a:t>
            </a:r>
          </a:p>
        </p:txBody>
      </p:sp>
      <p:pic>
        <p:nvPicPr>
          <p:cNvPr id="324" name="Shape 324"/>
          <p:cNvPicPr preferRelativeResize="0"/>
          <p:nvPr/>
        </p:nvPicPr>
        <p:blipFill rotWithShape="1">
          <a:blip r:embed="rId3">
            <a:alphaModFix/>
          </a:blip>
          <a:srcRect b="0" l="0" r="0" t="0"/>
          <a:stretch/>
        </p:blipFill>
        <p:spPr>
          <a:xfrm>
            <a:off x="932450" y="2675425"/>
            <a:ext cx="2800349" cy="1400174"/>
          </a:xfrm>
          <a:prstGeom prst="rect">
            <a:avLst/>
          </a:prstGeom>
          <a:noFill/>
          <a:ln>
            <a:noFill/>
          </a:ln>
        </p:spPr>
      </p:pic>
      <p:pic>
        <p:nvPicPr>
          <p:cNvPr id="325" name="Shape 325"/>
          <p:cNvPicPr preferRelativeResize="0"/>
          <p:nvPr/>
        </p:nvPicPr>
        <p:blipFill rotWithShape="1">
          <a:blip r:embed="rId4">
            <a:alphaModFix/>
          </a:blip>
          <a:srcRect b="0" l="0" r="0" t="0"/>
          <a:stretch/>
        </p:blipFill>
        <p:spPr>
          <a:xfrm>
            <a:off x="4406150" y="2090375"/>
            <a:ext cx="3486150" cy="22860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614075" y="710243"/>
            <a:ext cx="8229600" cy="2370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1" i="0" lang="en" sz="3600" u="none" cap="none" strike="noStrike">
                <a:solidFill>
                  <a:schemeClr val="accent2"/>
                </a:solidFill>
                <a:latin typeface="Georgia"/>
                <a:ea typeface="Georgia"/>
                <a:cs typeface="Georgia"/>
                <a:sym typeface="Georgia"/>
              </a:rPr>
              <a:t>#5  True or False?</a:t>
            </a:r>
          </a:p>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chemeClr val="accent2"/>
                </a:solidFill>
                <a:latin typeface="Georgia"/>
                <a:ea typeface="Georgia"/>
                <a:cs typeface="Georgia"/>
                <a:sym typeface="Georgia"/>
              </a:rPr>
              <a:t>All Vitamin D supplements are all the same</a:t>
            </a:r>
          </a:p>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sp>
        <p:nvSpPr>
          <p:cNvPr id="331" name="Shape 331"/>
          <p:cNvSpPr txBox="1"/>
          <p:nvPr>
            <p:ph idx="1" type="body"/>
          </p:nvPr>
        </p:nvSpPr>
        <p:spPr>
          <a:xfrm>
            <a:off x="457200" y="2575875"/>
            <a:ext cx="8229600" cy="1891200"/>
          </a:xfrm>
          <a:prstGeom prst="rect">
            <a:avLst/>
          </a:prstGeom>
          <a:noFill/>
          <a:ln>
            <a:noFill/>
          </a:ln>
        </p:spPr>
        <p:txBody>
          <a:bodyPr anchorCtr="0" anchor="t" bIns="91425" lIns="91425" rIns="91425" tIns="91425">
            <a:noAutofit/>
          </a:bodyPr>
          <a:lstStyle/>
          <a:p>
            <a:pPr indent="0" lvl="0" marL="0" marR="0" rtl="0" algn="ctr">
              <a:lnSpc>
                <a:spcPct val="115000"/>
              </a:lnSpc>
              <a:spcBef>
                <a:spcPts val="0"/>
              </a:spcBef>
              <a:spcAft>
                <a:spcPts val="0"/>
              </a:spcAft>
              <a:buClr>
                <a:schemeClr val="dk2"/>
              </a:buClr>
              <a:buSzPct val="25000"/>
              <a:buFont typeface="Arial"/>
              <a:buNone/>
            </a:pPr>
            <a:r>
              <a:t/>
            </a:r>
            <a:endParaRPr b="1" i="0"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68"/>
            <a:ext cx="8229600" cy="2217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1" i="0" lang="en" sz="3600" u="none" cap="none" strike="noStrike">
                <a:solidFill>
                  <a:schemeClr val="accent2"/>
                </a:solidFill>
                <a:latin typeface="Georgia"/>
                <a:ea typeface="Georgia"/>
                <a:cs typeface="Georgia"/>
                <a:sym typeface="Georgia"/>
              </a:rPr>
              <a:t>#1  </a:t>
            </a:r>
            <a:r>
              <a:rPr b="1" i="0" lang="en" sz="3000" u="none" cap="none" strike="noStrike">
                <a:solidFill>
                  <a:schemeClr val="accent2"/>
                </a:solidFill>
                <a:latin typeface="Georgia"/>
                <a:ea typeface="Georgia"/>
                <a:cs typeface="Georgia"/>
                <a:sym typeface="Georgia"/>
              </a:rPr>
              <a:t>True or False:</a:t>
            </a:r>
          </a:p>
          <a:p>
            <a:pPr indent="0" lvl="0" marL="0" marR="0" rtl="0" algn="l">
              <a:lnSpc>
                <a:spcPct val="100000"/>
              </a:lnSpc>
              <a:spcBef>
                <a:spcPts val="0"/>
              </a:spcBef>
              <a:spcAft>
                <a:spcPts val="0"/>
              </a:spcAft>
              <a:buClr>
                <a:schemeClr val="accent2"/>
              </a:buClr>
              <a:buSzPct val="25000"/>
              <a:buFont typeface="Georgia"/>
              <a:buNone/>
            </a:pPr>
            <a:r>
              <a:rPr b="1" i="0" lang="en" sz="3000" u="none" cap="none" strike="noStrike">
                <a:solidFill>
                  <a:schemeClr val="accent2"/>
                </a:solidFill>
                <a:latin typeface="Georgia"/>
                <a:ea typeface="Georgia"/>
                <a:cs typeface="Georgia"/>
                <a:sym typeface="Georgia"/>
              </a:rPr>
              <a:t>Drink 8 glasses of water a day</a:t>
            </a:r>
          </a:p>
        </p:txBody>
      </p:sp>
      <p:sp>
        <p:nvSpPr>
          <p:cNvPr id="81" name="Shape 81"/>
          <p:cNvSpPr txBox="1"/>
          <p:nvPr>
            <p:ph idx="1" type="body"/>
          </p:nvPr>
        </p:nvSpPr>
        <p:spPr>
          <a:xfrm>
            <a:off x="457200" y="2422975"/>
            <a:ext cx="8430300" cy="15203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1" i="0" lang="en" sz="3600" u="none" cap="none" strike="noStrike">
                <a:solidFill>
                  <a:schemeClr val="accent2"/>
                </a:solidFill>
                <a:latin typeface="Georgia"/>
                <a:ea typeface="Georgia"/>
                <a:cs typeface="Georgia"/>
                <a:sym typeface="Georgia"/>
              </a:rPr>
              <a:t>  </a:t>
            </a:r>
          </a:p>
        </p:txBody>
      </p:sp>
      <p:pic>
        <p:nvPicPr>
          <p:cNvPr id="82" name="Shape 82"/>
          <p:cNvPicPr preferRelativeResize="0"/>
          <p:nvPr/>
        </p:nvPicPr>
        <p:blipFill rotWithShape="1">
          <a:blip r:embed="rId3">
            <a:alphaModFix/>
          </a:blip>
          <a:srcRect b="0" l="0" r="0" t="0"/>
          <a:stretch/>
        </p:blipFill>
        <p:spPr>
          <a:xfrm>
            <a:off x="1730950" y="2116925"/>
            <a:ext cx="5432500" cy="234214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ctrTitle"/>
          </p:nvPr>
        </p:nvSpPr>
        <p:spPr>
          <a:xfrm>
            <a:off x="685800" y="1412383"/>
            <a:ext cx="7772400" cy="11025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FFA711"/>
              </a:buClr>
              <a:buSzPct val="25000"/>
              <a:buFont typeface="Georgia"/>
              <a:buNone/>
            </a:pPr>
            <a:r>
              <a:rPr b="1" i="0" lang="en" sz="5000" u="none" cap="none" strike="noStrike">
                <a:solidFill>
                  <a:srgbClr val="FFA711"/>
                </a:solidFill>
                <a:latin typeface="Georgia"/>
                <a:ea typeface="Georgia"/>
                <a:cs typeface="Georgia"/>
                <a:sym typeface="Georgia"/>
              </a:rPr>
              <a:t>FALSE! </a:t>
            </a:r>
          </a:p>
        </p:txBody>
      </p:sp>
      <p:sp>
        <p:nvSpPr>
          <p:cNvPr id="337" name="Shape 337"/>
          <p:cNvSpPr txBox="1"/>
          <p:nvPr>
            <p:ph idx="1" type="subTitle"/>
          </p:nvPr>
        </p:nvSpPr>
        <p:spPr>
          <a:xfrm>
            <a:off x="741225" y="2415066"/>
            <a:ext cx="7772400" cy="8387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pic>
        <p:nvPicPr>
          <p:cNvPr id="338" name="Shape 338"/>
          <p:cNvPicPr preferRelativeResize="0"/>
          <p:nvPr/>
        </p:nvPicPr>
        <p:blipFill rotWithShape="1">
          <a:blip r:embed="rId3">
            <a:alphaModFix/>
          </a:blip>
          <a:srcRect b="0" l="0" r="0" t="0"/>
          <a:stretch/>
        </p:blipFill>
        <p:spPr>
          <a:xfrm>
            <a:off x="4472325" y="679674"/>
            <a:ext cx="4041298" cy="2748673"/>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sp>
        <p:nvSpPr>
          <p:cNvPr id="344" name="Shape 344"/>
          <p:cNvSpPr txBox="1"/>
          <p:nvPr>
            <p:ph idx="1" type="body"/>
          </p:nvPr>
        </p:nvSpPr>
        <p:spPr>
          <a:xfrm>
            <a:off x="457200" y="1200150"/>
            <a:ext cx="82296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pic>
        <p:nvPicPr>
          <p:cNvPr id="345" name="Shape 345"/>
          <p:cNvPicPr preferRelativeResize="0"/>
          <p:nvPr/>
        </p:nvPicPr>
        <p:blipFill rotWithShape="1">
          <a:blip r:embed="rId3">
            <a:alphaModFix/>
          </a:blip>
          <a:srcRect b="0" l="0" r="0" t="0"/>
          <a:stretch/>
        </p:blipFill>
        <p:spPr>
          <a:xfrm>
            <a:off x="2065625" y="121550"/>
            <a:ext cx="4208574" cy="4588875"/>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Vitamin D3 vs D2</a:t>
            </a:r>
          </a:p>
        </p:txBody>
      </p:sp>
      <p:sp>
        <p:nvSpPr>
          <p:cNvPr id="351" name="Shape 351"/>
          <p:cNvSpPr txBox="1"/>
          <p:nvPr>
            <p:ph idx="1" type="body"/>
          </p:nvPr>
        </p:nvSpPr>
        <p:spPr>
          <a:xfrm>
            <a:off x="306275" y="1063375"/>
            <a:ext cx="4082400" cy="3429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Vitamin D3 has a longer half-life compared to D2. </a:t>
            </a: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D3 is more readily converted to the active form of vitamin D, 1,25(OH)D.</a:t>
            </a: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The active form of D3 is more potent than  D2; after conversion to the 1,25 form, some 1,25(OH)D2 is partially deactivated in the kidney, whereas 1,25(OH)D3 remains active.</a:t>
            </a:r>
          </a:p>
          <a:p>
            <a:pPr indent="0" lvl="0" marL="0" marR="0" rtl="0" algn="l">
              <a:lnSpc>
                <a:spcPct val="100000"/>
              </a:lnSpc>
              <a:spcBef>
                <a:spcPts val="0"/>
              </a:spcBef>
              <a:spcAft>
                <a:spcPts val="0"/>
              </a:spcAft>
              <a:buClr>
                <a:schemeClr val="lt2"/>
              </a:buClr>
              <a:buSzPct val="25000"/>
              <a:buFont typeface="Georgia"/>
              <a:buNone/>
            </a:pPr>
            <a:r>
              <a:t/>
            </a:r>
            <a:endParaRPr b="0" i="0" sz="1400" u="none" cap="none" strike="noStrike">
              <a:solidFill>
                <a:schemeClr val="lt2"/>
              </a:solidFill>
              <a:latin typeface="Verdana"/>
              <a:ea typeface="Verdana"/>
              <a:cs typeface="Verdana"/>
              <a:sym typeface="Verdana"/>
            </a:endParaRPr>
          </a:p>
          <a:p>
            <a:pPr indent="0" lvl="0" marL="0" marR="0" rtl="0" algn="l">
              <a:lnSpc>
                <a:spcPct val="100000"/>
              </a:lnSpc>
              <a:spcBef>
                <a:spcPts val="0"/>
              </a:spcBef>
              <a:spcAft>
                <a:spcPts val="0"/>
              </a:spcAft>
              <a:buClr>
                <a:schemeClr val="lt2"/>
              </a:buClr>
              <a:buSzPct val="25000"/>
              <a:buFont typeface="Georgia"/>
              <a:buNone/>
            </a:pPr>
            <a:r>
              <a:rPr b="0" i="0" lang="en" sz="1400" u="none" cap="none" strike="noStrike">
                <a:solidFill>
                  <a:schemeClr val="lt2"/>
                </a:solidFill>
                <a:latin typeface="Verdana"/>
                <a:ea typeface="Verdana"/>
                <a:cs typeface="Verdana"/>
                <a:sym typeface="Verdana"/>
              </a:rPr>
              <a:t>Thus, starting with the same dose of D2 and D3, taking D3 would produce more active vitamin D in the body.</a:t>
            </a:r>
          </a:p>
        </p:txBody>
      </p:sp>
      <p:pic>
        <p:nvPicPr>
          <p:cNvPr id="352" name="Shape 352"/>
          <p:cNvPicPr preferRelativeResize="0"/>
          <p:nvPr/>
        </p:nvPicPr>
        <p:blipFill rotWithShape="1">
          <a:blip r:embed="rId3">
            <a:alphaModFix/>
          </a:blip>
          <a:srcRect b="0" l="0" r="0" t="0"/>
          <a:stretch/>
        </p:blipFill>
        <p:spPr>
          <a:xfrm>
            <a:off x="4795573" y="1222075"/>
            <a:ext cx="3950374" cy="294960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sp>
        <p:nvSpPr>
          <p:cNvPr id="358" name="Shape 358"/>
          <p:cNvSpPr txBox="1"/>
          <p:nvPr>
            <p:ph idx="1" type="body"/>
          </p:nvPr>
        </p:nvSpPr>
        <p:spPr>
          <a:xfrm>
            <a:off x="457200" y="1200150"/>
            <a:ext cx="4271398"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pic>
        <p:nvPicPr>
          <p:cNvPr id="359" name="Shape 359"/>
          <p:cNvPicPr preferRelativeResize="0"/>
          <p:nvPr/>
        </p:nvPicPr>
        <p:blipFill rotWithShape="1">
          <a:blip r:embed="rId3">
            <a:alphaModFix/>
          </a:blip>
          <a:srcRect b="0" l="0" r="0" t="0"/>
          <a:stretch/>
        </p:blipFill>
        <p:spPr>
          <a:xfrm>
            <a:off x="616625" y="1063374"/>
            <a:ext cx="4271399" cy="2860949"/>
          </a:xfrm>
          <a:prstGeom prst="rect">
            <a:avLst/>
          </a:prstGeom>
          <a:noFill/>
          <a:ln>
            <a:noFill/>
          </a:ln>
        </p:spPr>
      </p:pic>
      <p:pic>
        <p:nvPicPr>
          <p:cNvPr id="360" name="Shape 360"/>
          <p:cNvPicPr preferRelativeResize="0"/>
          <p:nvPr/>
        </p:nvPicPr>
        <p:blipFill rotWithShape="1">
          <a:blip r:embed="rId4">
            <a:alphaModFix/>
          </a:blip>
          <a:srcRect b="0" l="0" r="0" t="0"/>
          <a:stretch/>
        </p:blipFill>
        <p:spPr>
          <a:xfrm>
            <a:off x="5119700" y="1344462"/>
            <a:ext cx="3379825" cy="2298774"/>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sp>
        <p:nvSpPr>
          <p:cNvPr id="366" name="Shape 366"/>
          <p:cNvSpPr txBox="1"/>
          <p:nvPr>
            <p:ph idx="1" type="body"/>
          </p:nvPr>
        </p:nvSpPr>
        <p:spPr>
          <a:xfrm>
            <a:off x="457200" y="1200150"/>
            <a:ext cx="82296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pic>
        <p:nvPicPr>
          <p:cNvPr id="367" name="Shape 367"/>
          <p:cNvPicPr preferRelativeResize="0"/>
          <p:nvPr/>
        </p:nvPicPr>
        <p:blipFill rotWithShape="1">
          <a:blip r:embed="rId3">
            <a:alphaModFix/>
          </a:blip>
          <a:srcRect b="0" l="0" r="0" t="0"/>
          <a:stretch/>
        </p:blipFill>
        <p:spPr>
          <a:xfrm>
            <a:off x="1449225" y="483200"/>
            <a:ext cx="6132499" cy="398394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0" i="0" sz="2400" u="none" cap="none" strike="noStrike">
              <a:solidFill>
                <a:srgbClr val="FFA711"/>
              </a:solidFill>
              <a:latin typeface="Georgia"/>
              <a:ea typeface="Georgia"/>
              <a:cs typeface="Georgia"/>
              <a:sym typeface="Georgia"/>
            </a:endParaRPr>
          </a:p>
        </p:txBody>
      </p:sp>
      <p:sp>
        <p:nvSpPr>
          <p:cNvPr id="373" name="Shape 373"/>
          <p:cNvSpPr txBox="1"/>
          <p:nvPr>
            <p:ph idx="1" type="body"/>
          </p:nvPr>
        </p:nvSpPr>
        <p:spPr>
          <a:xfrm>
            <a:off x="457200" y="1200150"/>
            <a:ext cx="8229600"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25 Vitamin D </a:t>
            </a:r>
          </a:p>
          <a:p>
            <a:pPr indent="45720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Vitamin D2 = ergocalciferol</a:t>
            </a:r>
          </a:p>
          <a:p>
            <a:pPr indent="45720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Vitamin D3 = cholecalciferol</a:t>
            </a: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1,25 Vitamin D = calcitriol</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	deficiency in kidney disease</a:t>
            </a:r>
          </a:p>
        </p:txBody>
      </p:sp>
      <p:pic>
        <p:nvPicPr>
          <p:cNvPr id="374" name="Shape 374"/>
          <p:cNvPicPr preferRelativeResize="0"/>
          <p:nvPr/>
        </p:nvPicPr>
        <p:blipFill rotWithShape="1">
          <a:blip r:embed="rId3">
            <a:alphaModFix/>
          </a:blip>
          <a:srcRect b="0" l="0" r="0" t="0"/>
          <a:stretch/>
        </p:blipFill>
        <p:spPr>
          <a:xfrm>
            <a:off x="5250850" y="378975"/>
            <a:ext cx="2214524" cy="1928473"/>
          </a:xfrm>
          <a:prstGeom prst="rect">
            <a:avLst/>
          </a:prstGeom>
          <a:noFill/>
          <a:ln>
            <a:noFill/>
          </a:ln>
        </p:spPr>
      </p:pic>
      <p:pic>
        <p:nvPicPr>
          <p:cNvPr id="375" name="Shape 375"/>
          <p:cNvPicPr preferRelativeResize="0"/>
          <p:nvPr/>
        </p:nvPicPr>
        <p:blipFill rotWithShape="1">
          <a:blip r:embed="rId4">
            <a:alphaModFix/>
          </a:blip>
          <a:srcRect b="0" l="0" r="0" t="0"/>
          <a:stretch/>
        </p:blipFill>
        <p:spPr>
          <a:xfrm>
            <a:off x="5337862" y="2375750"/>
            <a:ext cx="2040491" cy="1990724"/>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3000" u="none" cap="none" strike="noStrike">
                <a:solidFill>
                  <a:srgbClr val="FFA711"/>
                </a:solidFill>
                <a:latin typeface="Georgia"/>
                <a:ea typeface="Georgia"/>
                <a:cs typeface="Georgia"/>
                <a:sym typeface="Georgia"/>
              </a:rPr>
              <a:t>Busting Common Food Myths  </a:t>
            </a:r>
          </a:p>
        </p:txBody>
      </p:sp>
      <p:sp>
        <p:nvSpPr>
          <p:cNvPr id="381" name="Shape 381"/>
          <p:cNvSpPr txBox="1"/>
          <p:nvPr>
            <p:ph idx="1" type="body"/>
          </p:nvPr>
        </p:nvSpPr>
        <p:spPr>
          <a:xfrm>
            <a:off x="457200" y="1063375"/>
            <a:ext cx="8229600" cy="34217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#1 Drinking 8 glasses of water a day </a:t>
            </a: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#2 Avoid calcium to prevent kidney stones</a:t>
            </a:r>
          </a:p>
          <a:p>
            <a:pPr indent="0" lvl="0" marL="0" marR="0" rtl="0" algn="l">
              <a:lnSpc>
                <a:spcPct val="100000"/>
              </a:lnSpc>
              <a:spcBef>
                <a:spcPts val="0"/>
              </a:spcBef>
              <a:spcAft>
                <a:spcPts val="0"/>
              </a:spcAft>
              <a:buClr>
                <a:schemeClr val="dk2"/>
              </a:buClr>
              <a:buSzPct val="25000"/>
              <a:buFont typeface="Arial"/>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dk2"/>
              </a:buClr>
              <a:buSzPct val="25000"/>
              <a:buFont typeface="Arial"/>
              <a:buNone/>
            </a:pPr>
            <a:r>
              <a:rPr b="0" i="0" lang="en" sz="2400" u="none" cap="none" strike="noStrike">
                <a:solidFill>
                  <a:schemeClr val="lt2"/>
                </a:solidFill>
                <a:latin typeface="Georgia"/>
                <a:ea typeface="Georgia"/>
                <a:cs typeface="Georgia"/>
                <a:sym typeface="Georgia"/>
              </a:rPr>
              <a:t>#3 Adding table salt to food is the cause for hypertension</a:t>
            </a:r>
          </a:p>
          <a:p>
            <a:pPr indent="0" lvl="0" marL="0" marR="0" rtl="0" algn="l">
              <a:lnSpc>
                <a:spcPct val="100000"/>
              </a:lnSpc>
              <a:spcBef>
                <a:spcPts val="0"/>
              </a:spcBef>
              <a:spcAft>
                <a:spcPts val="0"/>
              </a:spcAft>
              <a:buClr>
                <a:schemeClr val="dk2"/>
              </a:buClr>
              <a:buSzPct val="25000"/>
              <a:buFont typeface="Arial"/>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dk2"/>
              </a:buClr>
              <a:buSzPct val="25000"/>
              <a:buFont typeface="Arial"/>
              <a:buNone/>
            </a:pPr>
            <a:r>
              <a:rPr b="0" i="0" lang="en" sz="2400" u="none" cap="none" strike="noStrike">
                <a:solidFill>
                  <a:schemeClr val="lt2"/>
                </a:solidFill>
                <a:latin typeface="Georgia"/>
                <a:ea typeface="Georgia"/>
                <a:cs typeface="Georgia"/>
                <a:sym typeface="Georgia"/>
              </a:rPr>
              <a:t>#4 Eating red meat is the only way to treat anemia </a:t>
            </a:r>
          </a:p>
          <a:p>
            <a:pPr indent="0" lvl="0" marL="0" marR="0" rtl="0" algn="l">
              <a:lnSpc>
                <a:spcPct val="100000"/>
              </a:lnSpc>
              <a:spcBef>
                <a:spcPts val="0"/>
              </a:spcBef>
              <a:spcAft>
                <a:spcPts val="0"/>
              </a:spcAft>
              <a:buClr>
                <a:schemeClr val="dk2"/>
              </a:buClr>
              <a:buSzPct val="25000"/>
              <a:buFont typeface="Arial"/>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dk2"/>
              </a:buClr>
              <a:buSzPct val="25000"/>
              <a:buFont typeface="Arial"/>
              <a:buNone/>
            </a:pPr>
            <a:r>
              <a:rPr b="0" i="0" lang="en" sz="2400" u="none" cap="none" strike="noStrike">
                <a:solidFill>
                  <a:schemeClr val="lt2"/>
                </a:solidFill>
                <a:latin typeface="Georgia"/>
                <a:ea typeface="Georgia"/>
                <a:cs typeface="Georgia"/>
                <a:sym typeface="Georgia"/>
              </a:rPr>
              <a:t>#5 Vitamin D supplements are all the same</a:t>
            </a:r>
          </a:p>
          <a:p>
            <a:pPr indent="0" lvl="0" marL="0" marR="0" rtl="0" algn="l">
              <a:lnSpc>
                <a:spcPct val="100000"/>
              </a:lnSpc>
              <a:spcBef>
                <a:spcPts val="0"/>
              </a:spcBef>
              <a:spcAft>
                <a:spcPts val="0"/>
              </a:spcAft>
              <a:buClr>
                <a:schemeClr val="dk2"/>
              </a:buClr>
              <a:buSzPct val="25000"/>
              <a:buFont typeface="Arial"/>
              <a:buNone/>
            </a:pPr>
            <a:r>
              <a:t/>
            </a:r>
            <a:endParaRPr b="0" i="0" sz="2400" u="none" cap="none" strike="noStrike">
              <a:solidFill>
                <a:schemeClr val="accent2"/>
              </a:solidFill>
              <a:latin typeface="Georgia"/>
              <a:ea typeface="Georgia"/>
              <a:cs typeface="Georgia"/>
              <a:sym typeface="Georgia"/>
            </a:endParaRPr>
          </a:p>
          <a:p>
            <a:pPr indent="0" lvl="0" marL="0" marR="0" rtl="0" algn="l">
              <a:lnSpc>
                <a:spcPct val="100000"/>
              </a:lnSpc>
              <a:spcBef>
                <a:spcPts val="0"/>
              </a:spcBef>
              <a:spcAft>
                <a:spcPts val="0"/>
              </a:spcAft>
              <a:buClr>
                <a:schemeClr val="dk2"/>
              </a:buClr>
              <a:buSzPct val="25000"/>
              <a:buFont typeface="Arial"/>
              <a:buNone/>
            </a:pPr>
            <a:r>
              <a:t/>
            </a:r>
            <a:endParaRPr b="0" i="0" sz="2400" u="none" cap="none" strike="noStrike">
              <a:solidFill>
                <a:schemeClr val="accen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0" st="0"/>
                                            </p:txEl>
                                          </p:spTgt>
                                        </p:tgtEl>
                                        <p:attrNameLst>
                                          <p:attrName>style.visibility</p:attrName>
                                        </p:attrNameLst>
                                      </p:cBhvr>
                                      <p:to>
                                        <p:strVal val="visible"/>
                                      </p:to>
                                    </p:set>
                                    <p:animEffect filter="fade" transition="in">
                                      <p:cBhvr>
                                        <p:cTn dur="1000"/>
                                        <p:tgtEl>
                                          <p:spTgt spid="3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1" st="1"/>
                                            </p:txEl>
                                          </p:spTgt>
                                        </p:tgtEl>
                                        <p:attrNameLst>
                                          <p:attrName>style.visibility</p:attrName>
                                        </p:attrNameLst>
                                      </p:cBhvr>
                                      <p:to>
                                        <p:strVal val="visible"/>
                                      </p:to>
                                    </p:set>
                                    <p:animEffect filter="fade" transition="in">
                                      <p:cBhvr>
                                        <p:cTn dur="1000"/>
                                        <p:tgtEl>
                                          <p:spTgt spid="3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2" st="2"/>
                                            </p:txEl>
                                          </p:spTgt>
                                        </p:tgtEl>
                                        <p:attrNameLst>
                                          <p:attrName>style.visibility</p:attrName>
                                        </p:attrNameLst>
                                      </p:cBhvr>
                                      <p:to>
                                        <p:strVal val="visible"/>
                                      </p:to>
                                    </p:set>
                                    <p:animEffect filter="fade" transition="in">
                                      <p:cBhvr>
                                        <p:cTn dur="1000"/>
                                        <p:tgtEl>
                                          <p:spTgt spid="3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3" st="3"/>
                                            </p:txEl>
                                          </p:spTgt>
                                        </p:tgtEl>
                                        <p:attrNameLst>
                                          <p:attrName>style.visibility</p:attrName>
                                        </p:attrNameLst>
                                      </p:cBhvr>
                                      <p:to>
                                        <p:strVal val="visible"/>
                                      </p:to>
                                    </p:set>
                                    <p:animEffect filter="fade" transition="in">
                                      <p:cBhvr>
                                        <p:cTn dur="1000"/>
                                        <p:tgtEl>
                                          <p:spTgt spid="3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4" st="4"/>
                                            </p:txEl>
                                          </p:spTgt>
                                        </p:tgtEl>
                                        <p:attrNameLst>
                                          <p:attrName>style.visibility</p:attrName>
                                        </p:attrNameLst>
                                      </p:cBhvr>
                                      <p:to>
                                        <p:strVal val="visible"/>
                                      </p:to>
                                    </p:set>
                                    <p:animEffect filter="fade" transition="in">
                                      <p:cBhvr>
                                        <p:cTn dur="1000"/>
                                        <p:tgtEl>
                                          <p:spTgt spid="3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5" st="5"/>
                                            </p:txEl>
                                          </p:spTgt>
                                        </p:tgtEl>
                                        <p:attrNameLst>
                                          <p:attrName>style.visibility</p:attrName>
                                        </p:attrNameLst>
                                      </p:cBhvr>
                                      <p:to>
                                        <p:strVal val="visible"/>
                                      </p:to>
                                    </p:set>
                                    <p:animEffect filter="fade" transition="in">
                                      <p:cBhvr>
                                        <p:cTn dur="1000"/>
                                        <p:tgtEl>
                                          <p:spTgt spid="3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6" st="6"/>
                                            </p:txEl>
                                          </p:spTgt>
                                        </p:tgtEl>
                                        <p:attrNameLst>
                                          <p:attrName>style.visibility</p:attrName>
                                        </p:attrNameLst>
                                      </p:cBhvr>
                                      <p:to>
                                        <p:strVal val="visible"/>
                                      </p:to>
                                    </p:set>
                                    <p:animEffect filter="fade" transition="in">
                                      <p:cBhvr>
                                        <p:cTn dur="1000"/>
                                        <p:tgtEl>
                                          <p:spTgt spid="38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7" st="7"/>
                                            </p:txEl>
                                          </p:spTgt>
                                        </p:tgtEl>
                                        <p:attrNameLst>
                                          <p:attrName>style.visibility</p:attrName>
                                        </p:attrNameLst>
                                      </p:cBhvr>
                                      <p:to>
                                        <p:strVal val="visible"/>
                                      </p:to>
                                    </p:set>
                                    <p:animEffect filter="fade" transition="in">
                                      <p:cBhvr>
                                        <p:cTn dur="1000"/>
                                        <p:tgtEl>
                                          <p:spTgt spid="38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8" st="8"/>
                                            </p:txEl>
                                          </p:spTgt>
                                        </p:tgtEl>
                                        <p:attrNameLst>
                                          <p:attrName>style.visibility</p:attrName>
                                        </p:attrNameLst>
                                      </p:cBhvr>
                                      <p:to>
                                        <p:strVal val="visible"/>
                                      </p:to>
                                    </p:set>
                                    <p:animEffect filter="fade" transition="in">
                                      <p:cBhvr>
                                        <p:cTn dur="1000"/>
                                        <p:tgtEl>
                                          <p:spTgt spid="38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9" st="9"/>
                                            </p:txEl>
                                          </p:spTgt>
                                        </p:tgtEl>
                                        <p:attrNameLst>
                                          <p:attrName>style.visibility</p:attrName>
                                        </p:attrNameLst>
                                      </p:cBhvr>
                                      <p:to>
                                        <p:strVal val="visible"/>
                                      </p:to>
                                    </p:set>
                                    <p:animEffect filter="fade" transition="in">
                                      <p:cBhvr>
                                        <p:cTn dur="1000"/>
                                        <p:tgtEl>
                                          <p:spTgt spid="38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10" st="10"/>
                                            </p:txEl>
                                          </p:spTgt>
                                        </p:tgtEl>
                                        <p:attrNameLst>
                                          <p:attrName>style.visibility</p:attrName>
                                        </p:attrNameLst>
                                      </p:cBhvr>
                                      <p:to>
                                        <p:strVal val="visible"/>
                                      </p:to>
                                    </p:set>
                                    <p:animEffect filter="fade" transition="in">
                                      <p:cBhvr>
                                        <p:cTn dur="1000"/>
                                        <p:tgtEl>
                                          <p:spTgt spid="38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xEl>
                                              <p:pRg end="11" st="11"/>
                                            </p:txEl>
                                          </p:spTgt>
                                        </p:tgtEl>
                                        <p:attrNameLst>
                                          <p:attrName>style.visibility</p:attrName>
                                        </p:attrNameLst>
                                      </p:cBhvr>
                                      <p:to>
                                        <p:strVal val="visible"/>
                                      </p:to>
                                    </p:set>
                                    <p:animEffect filter="fade" transition="in">
                                      <p:cBhvr>
                                        <p:cTn dur="1000"/>
                                        <p:tgtEl>
                                          <p:spTgt spid="381">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a:p>
            <a:pPr indent="0" lvl="0" marL="0" marR="0" rtl="0" algn="l">
              <a:lnSpc>
                <a:spcPct val="100000"/>
              </a:lnSpc>
              <a:spcBef>
                <a:spcPts val="0"/>
              </a:spcBef>
              <a:spcAft>
                <a:spcPts val="0"/>
              </a:spcAft>
              <a:buClr>
                <a:schemeClr val="accent2"/>
              </a:buClr>
              <a:buSzPct val="25000"/>
              <a:buFont typeface="Georgia"/>
              <a:buNone/>
            </a:pPr>
            <a:r>
              <a:rPr b="1" i="0" lang="en" sz="3600" u="none" cap="none" strike="noStrike">
                <a:solidFill>
                  <a:schemeClr val="accent2"/>
                </a:solidFill>
                <a:latin typeface="Georgia"/>
                <a:ea typeface="Georgia"/>
                <a:cs typeface="Georgia"/>
                <a:sym typeface="Georgia"/>
              </a:rPr>
              <a:t>What happens if the kidneys fail?</a:t>
            </a:r>
          </a:p>
          <a:p>
            <a:pPr indent="0" lvl="0" marL="0" marR="0" rtl="0" algn="l">
              <a:lnSpc>
                <a:spcPct val="100000"/>
              </a:lnSpc>
              <a:spcBef>
                <a:spcPts val="0"/>
              </a:spcBef>
              <a:spcAft>
                <a:spcPts val="0"/>
              </a:spcAft>
              <a:buClr>
                <a:schemeClr val="accent2"/>
              </a:buClr>
              <a:buSzPct val="25000"/>
              <a:buFont typeface="Georgia"/>
              <a:buNone/>
            </a:pPr>
            <a:r>
              <a:t/>
            </a:r>
            <a:endParaRPr b="1" i="0" sz="4800" u="none" cap="none" strike="noStrike">
              <a:solidFill>
                <a:schemeClr val="accent2"/>
              </a:solidFill>
              <a:latin typeface="Georgia"/>
              <a:ea typeface="Georgia"/>
              <a:cs typeface="Georgia"/>
              <a:sym typeface="Georgia"/>
            </a:endParaRPr>
          </a:p>
        </p:txBody>
      </p:sp>
      <p:sp>
        <p:nvSpPr>
          <p:cNvPr id="387" name="Shape 387"/>
          <p:cNvSpPr txBox="1"/>
          <p:nvPr>
            <p:ph idx="1" type="body"/>
          </p:nvPr>
        </p:nvSpPr>
        <p:spPr>
          <a:xfrm>
            <a:off x="251800" y="852625"/>
            <a:ext cx="5160599" cy="32669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#1  Water imbalance </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#2  Fluid overload: Hypertension, CHF, Edema</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#3  Electrolyte abnormalities</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#4  Anemia of chronic kidney disease</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#5  Osteopenia/ Osteoporosis</a:t>
            </a: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pic>
        <p:nvPicPr>
          <p:cNvPr id="388" name="Shape 388"/>
          <p:cNvPicPr preferRelativeResize="0"/>
          <p:nvPr/>
        </p:nvPicPr>
        <p:blipFill rotWithShape="1">
          <a:blip r:embed="rId3">
            <a:alphaModFix/>
          </a:blip>
          <a:srcRect b="0" l="0" r="0" t="0"/>
          <a:stretch/>
        </p:blipFill>
        <p:spPr>
          <a:xfrm>
            <a:off x="4966373" y="1091987"/>
            <a:ext cx="3880598" cy="29595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Effect filter="fade" transition="in">
                                      <p:cBhvr>
                                        <p:cTn dur="1000"/>
                                        <p:tgtEl>
                                          <p:spTgt spid="3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animEffect filter="fade" transition="in">
                                      <p:cBhvr>
                                        <p:cTn dur="1000"/>
                                        <p:tgtEl>
                                          <p:spTgt spid="3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animEffect filter="fade" transition="in">
                                      <p:cBhvr>
                                        <p:cTn dur="1000"/>
                                        <p:tgtEl>
                                          <p:spTgt spid="3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3" st="3"/>
                                            </p:txEl>
                                          </p:spTgt>
                                        </p:tgtEl>
                                        <p:attrNameLst>
                                          <p:attrName>style.visibility</p:attrName>
                                        </p:attrNameLst>
                                      </p:cBhvr>
                                      <p:to>
                                        <p:strVal val="visible"/>
                                      </p:to>
                                    </p:set>
                                    <p:animEffect filter="fade" transition="in">
                                      <p:cBhvr>
                                        <p:cTn dur="1000"/>
                                        <p:tgtEl>
                                          <p:spTgt spid="3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4" st="4"/>
                                            </p:txEl>
                                          </p:spTgt>
                                        </p:tgtEl>
                                        <p:attrNameLst>
                                          <p:attrName>style.visibility</p:attrName>
                                        </p:attrNameLst>
                                      </p:cBhvr>
                                      <p:to>
                                        <p:strVal val="visible"/>
                                      </p:to>
                                    </p:set>
                                    <p:animEffect filter="fade" transition="in">
                                      <p:cBhvr>
                                        <p:cTn dur="1000"/>
                                        <p:tgtEl>
                                          <p:spTgt spid="3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5" st="5"/>
                                            </p:txEl>
                                          </p:spTgt>
                                        </p:tgtEl>
                                        <p:attrNameLst>
                                          <p:attrName>style.visibility</p:attrName>
                                        </p:attrNameLst>
                                      </p:cBhvr>
                                      <p:to>
                                        <p:strVal val="visible"/>
                                      </p:to>
                                    </p:set>
                                    <p:animEffect filter="fade" transition="in">
                                      <p:cBhvr>
                                        <p:cTn dur="1000"/>
                                        <p:tgtEl>
                                          <p:spTgt spid="3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6" st="6"/>
                                            </p:txEl>
                                          </p:spTgt>
                                        </p:tgtEl>
                                        <p:attrNameLst>
                                          <p:attrName>style.visibility</p:attrName>
                                        </p:attrNameLst>
                                      </p:cBhvr>
                                      <p:to>
                                        <p:strVal val="visible"/>
                                      </p:to>
                                    </p:set>
                                    <p:animEffect filter="fade" transition="in">
                                      <p:cBhvr>
                                        <p:cTn dur="1000"/>
                                        <p:tgtEl>
                                          <p:spTgt spid="38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sp>
        <p:nvSpPr>
          <p:cNvPr id="393" name="Shape 393"/>
          <p:cNvSpPr txBox="1"/>
          <p:nvPr>
            <p:ph type="title"/>
          </p:nvPr>
        </p:nvSpPr>
        <p:spPr>
          <a:xfrm>
            <a:off x="236200" y="1313100"/>
            <a:ext cx="5144700" cy="11705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accent2"/>
              </a:buClr>
              <a:buSzPct val="25000"/>
              <a:buFont typeface="Georgia"/>
              <a:buNone/>
            </a:pPr>
            <a:r>
              <a:t/>
            </a:r>
            <a:endParaRPr b="0" i="0" sz="3000" u="none" cap="none" strike="noStrike">
              <a:solidFill>
                <a:srgbClr val="FFA711"/>
              </a:solidFill>
              <a:latin typeface="Georgia"/>
              <a:ea typeface="Georgia"/>
              <a:cs typeface="Georgia"/>
              <a:sym typeface="Georgia"/>
            </a:endParaRPr>
          </a:p>
          <a:p>
            <a:pPr indent="0" lvl="0" marL="0" marR="0" rtl="0" algn="ctr">
              <a:lnSpc>
                <a:spcPct val="100000"/>
              </a:lnSpc>
              <a:spcBef>
                <a:spcPts val="0"/>
              </a:spcBef>
              <a:spcAft>
                <a:spcPts val="0"/>
              </a:spcAft>
              <a:buClr>
                <a:schemeClr val="accent2"/>
              </a:buClr>
              <a:buSzPct val="25000"/>
              <a:buFont typeface="Georgia"/>
              <a:buNone/>
            </a:pPr>
            <a:r>
              <a:t/>
            </a:r>
            <a:endParaRPr b="0" i="0" sz="3000" u="none" cap="none" strike="noStrike">
              <a:solidFill>
                <a:srgbClr val="FFA711"/>
              </a:solidFill>
              <a:latin typeface="Georgia"/>
              <a:ea typeface="Georgia"/>
              <a:cs typeface="Georgia"/>
              <a:sym typeface="Georgia"/>
            </a:endParaRPr>
          </a:p>
          <a:p>
            <a:pPr indent="0" lvl="0" marL="0" marR="0" rtl="0" algn="ctr">
              <a:lnSpc>
                <a:spcPct val="100000"/>
              </a:lnSpc>
              <a:spcBef>
                <a:spcPts val="0"/>
              </a:spcBef>
              <a:spcAft>
                <a:spcPts val="0"/>
              </a:spcAft>
              <a:buClr>
                <a:schemeClr val="accent2"/>
              </a:buClr>
              <a:buSzPct val="25000"/>
              <a:buFont typeface="Georgia"/>
              <a:buNone/>
            </a:pPr>
            <a:r>
              <a:t/>
            </a:r>
            <a:endParaRPr b="0" i="0" sz="3000" u="none" cap="none" strike="noStrike">
              <a:solidFill>
                <a:srgbClr val="FFA711"/>
              </a:solidFill>
              <a:latin typeface="Georgia"/>
              <a:ea typeface="Georgia"/>
              <a:cs typeface="Georgia"/>
              <a:sym typeface="Georgia"/>
            </a:endParaRPr>
          </a:p>
          <a:p>
            <a:pPr indent="0" lvl="0" marL="0" marR="0" rtl="0" algn="ctr">
              <a:lnSpc>
                <a:spcPct val="100000"/>
              </a:lnSpc>
              <a:spcBef>
                <a:spcPts val="0"/>
              </a:spcBef>
              <a:spcAft>
                <a:spcPts val="0"/>
              </a:spcAft>
              <a:buClr>
                <a:schemeClr val="accent2"/>
              </a:buClr>
              <a:buSzPct val="25000"/>
              <a:buFont typeface="Georgia"/>
              <a:buNone/>
            </a:pPr>
            <a:r>
              <a:rPr b="0" i="0" lang="en" sz="3000" u="none" cap="none" strike="noStrike">
                <a:solidFill>
                  <a:srgbClr val="FFA711"/>
                </a:solidFill>
                <a:latin typeface="Georgia"/>
                <a:ea typeface="Georgia"/>
                <a:cs typeface="Georgia"/>
                <a:sym typeface="Georgia"/>
              </a:rPr>
              <a:t>So, mind your kidneys and eat smart!</a:t>
            </a:r>
          </a:p>
          <a:p>
            <a:pPr indent="457200" lvl="0" marL="457200" marR="0" rtl="0" algn="l">
              <a:lnSpc>
                <a:spcPct val="100000"/>
              </a:lnSpc>
              <a:spcBef>
                <a:spcPts val="0"/>
              </a:spcBef>
              <a:spcAft>
                <a:spcPts val="0"/>
              </a:spcAft>
              <a:buClr>
                <a:schemeClr val="accent2"/>
              </a:buClr>
              <a:buSzPct val="25000"/>
              <a:buFont typeface="Georgia"/>
              <a:buNone/>
            </a:pPr>
            <a:r>
              <a:t/>
            </a:r>
            <a:endParaRPr b="0" i="0" sz="4800" u="none" cap="none" strike="noStrike">
              <a:solidFill>
                <a:schemeClr val="lt2"/>
              </a:solidFill>
              <a:latin typeface="Georgia"/>
              <a:ea typeface="Georgia"/>
              <a:cs typeface="Georgia"/>
              <a:sym typeface="Georgia"/>
            </a:endParaRPr>
          </a:p>
          <a:p>
            <a:pPr indent="0" lvl="0" marL="0" marR="0" rtl="0" algn="ctr">
              <a:lnSpc>
                <a:spcPct val="100000"/>
              </a:lnSpc>
              <a:spcBef>
                <a:spcPts val="0"/>
              </a:spcBef>
              <a:spcAft>
                <a:spcPts val="0"/>
              </a:spcAft>
              <a:buClr>
                <a:schemeClr val="accent2"/>
              </a:buClr>
              <a:buSzPct val="25000"/>
              <a:buFont typeface="Georgia"/>
              <a:buNone/>
            </a:pPr>
            <a:r>
              <a:rPr b="0" i="0" lang="en" sz="4800" u="none" cap="none" strike="noStrike">
                <a:solidFill>
                  <a:schemeClr val="lt2"/>
                </a:solidFill>
                <a:latin typeface="Georgia"/>
                <a:ea typeface="Georgia"/>
                <a:cs typeface="Georgia"/>
                <a:sym typeface="Georgia"/>
              </a:rPr>
              <a:t>    </a:t>
            </a:r>
          </a:p>
          <a:p>
            <a:pPr indent="457200" lvl="0" marL="457200" marR="0" rtl="0" algn="l">
              <a:lnSpc>
                <a:spcPct val="100000"/>
              </a:lnSpc>
              <a:spcBef>
                <a:spcPts val="0"/>
              </a:spcBef>
              <a:spcAft>
                <a:spcPts val="0"/>
              </a:spcAft>
              <a:buClr>
                <a:schemeClr val="dk2"/>
              </a:buClr>
              <a:buSzPct val="25000"/>
              <a:buFont typeface="Arial"/>
              <a:buNone/>
            </a:pPr>
            <a:r>
              <a:t/>
            </a:r>
            <a:endParaRPr b="0" i="0" sz="3000" u="none" cap="none" strike="noStrike">
              <a:solidFill>
                <a:srgbClr val="FFA711"/>
              </a:solidFill>
              <a:latin typeface="Georgia"/>
              <a:ea typeface="Georgia"/>
              <a:cs typeface="Georgia"/>
              <a:sym typeface="Georgia"/>
            </a:endParaRPr>
          </a:p>
        </p:txBody>
      </p:sp>
      <p:sp>
        <p:nvSpPr>
          <p:cNvPr id="394" name="Shape 394"/>
          <p:cNvSpPr txBox="1"/>
          <p:nvPr/>
        </p:nvSpPr>
        <p:spPr>
          <a:xfrm>
            <a:off x="3325100" y="3550025"/>
            <a:ext cx="3657600" cy="457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5" name="Shape 395"/>
          <p:cNvSpPr txBox="1"/>
          <p:nvPr/>
        </p:nvSpPr>
        <p:spPr>
          <a:xfrm>
            <a:off x="2043950" y="2699200"/>
            <a:ext cx="58800" cy="294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396" name="Shape 396"/>
          <p:cNvPicPr preferRelativeResize="0"/>
          <p:nvPr/>
        </p:nvPicPr>
        <p:blipFill rotWithShape="1">
          <a:blip r:embed="rId3">
            <a:alphaModFix/>
          </a:blip>
          <a:srcRect b="0" l="0" r="0" t="0"/>
          <a:stretch/>
        </p:blipFill>
        <p:spPr>
          <a:xfrm>
            <a:off x="5336825" y="1077399"/>
            <a:ext cx="2997324" cy="2988723"/>
          </a:xfrm>
          <a:prstGeom prst="rect">
            <a:avLst/>
          </a:prstGeom>
          <a:noFill/>
          <a:ln>
            <a:noFill/>
          </a:ln>
        </p:spPr>
      </p:pic>
      <p:sp>
        <p:nvSpPr>
          <p:cNvPr id="397" name="Shape 397"/>
          <p:cNvSpPr txBox="1"/>
          <p:nvPr/>
        </p:nvSpPr>
        <p:spPr>
          <a:xfrm>
            <a:off x="1131850" y="2707850"/>
            <a:ext cx="143400" cy="294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8" name="Shape 398"/>
          <p:cNvSpPr txBox="1"/>
          <p:nvPr/>
        </p:nvSpPr>
        <p:spPr>
          <a:xfrm>
            <a:off x="1241825" y="3910075"/>
            <a:ext cx="3389998" cy="5201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9" name="Shape 399"/>
          <p:cNvSpPr txBox="1"/>
          <p:nvPr/>
        </p:nvSpPr>
        <p:spPr>
          <a:xfrm>
            <a:off x="873425" y="2462450"/>
            <a:ext cx="3657600" cy="1087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Arial"/>
              <a:buNone/>
            </a:pPr>
            <a:r>
              <a:rPr b="0" i="0" lang="en" sz="4800" u="none" cap="none" strike="noStrike">
                <a:solidFill>
                  <a:schemeClr val="lt2"/>
                </a:solidFill>
                <a:latin typeface="Georgia"/>
                <a:ea typeface="Georgia"/>
                <a:cs typeface="Georgia"/>
                <a:sym typeface="Georgia"/>
              </a:rPr>
              <a:t>Thank you!</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1000"/>
                                        <p:tgtEl>
                                          <p:spTgt spid="3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1000"/>
                                        <p:tgtEl>
                                          <p:spTgt spid="3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1000"/>
                                        <p:tgtEl>
                                          <p:spTgt spid="3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1000"/>
                                        <p:tgtEl>
                                          <p:spTgt spid="3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1000"/>
                                        <p:tgtEl>
                                          <p:spTgt spid="3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5" st="5"/>
                                            </p:txEl>
                                          </p:spTgt>
                                        </p:tgtEl>
                                        <p:attrNameLst>
                                          <p:attrName>style.visibility</p:attrName>
                                        </p:attrNameLst>
                                      </p:cBhvr>
                                      <p:to>
                                        <p:strVal val="visible"/>
                                      </p:to>
                                    </p:set>
                                    <p:animEffect filter="fade" transition="in">
                                      <p:cBhvr>
                                        <p:cTn dur="1000"/>
                                        <p:tgtEl>
                                          <p:spTgt spid="3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6" st="6"/>
                                            </p:txEl>
                                          </p:spTgt>
                                        </p:tgtEl>
                                        <p:attrNameLst>
                                          <p:attrName>style.visibility</p:attrName>
                                        </p:attrNameLst>
                                      </p:cBhvr>
                                      <p:to>
                                        <p:strVal val="visible"/>
                                      </p:to>
                                    </p:set>
                                    <p:animEffect filter="fade" transition="in">
                                      <p:cBhvr>
                                        <p:cTn dur="1000"/>
                                        <p:tgtEl>
                                          <p:spTgt spid="3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39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ctrTitle"/>
          </p:nvPr>
        </p:nvSpPr>
        <p:spPr>
          <a:xfrm>
            <a:off x="685800" y="1412383"/>
            <a:ext cx="7772400" cy="1102500"/>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rgbClr val="FFA711"/>
              </a:buClr>
              <a:buSzPct val="25000"/>
              <a:buFont typeface="Georgia"/>
              <a:buNone/>
            </a:pPr>
            <a:r>
              <a:rPr b="1" i="0" lang="en" sz="5000" u="none" cap="none" strike="noStrike">
                <a:solidFill>
                  <a:srgbClr val="FFA711"/>
                </a:solidFill>
                <a:latin typeface="Georgia"/>
                <a:ea typeface="Georgia"/>
                <a:cs typeface="Georgia"/>
                <a:sym typeface="Georgia"/>
              </a:rPr>
              <a:t>FALSE! </a:t>
            </a:r>
          </a:p>
        </p:txBody>
      </p:sp>
      <p:sp>
        <p:nvSpPr>
          <p:cNvPr id="88" name="Shape 88"/>
          <p:cNvSpPr txBox="1"/>
          <p:nvPr>
            <p:ph idx="1" type="subTitle"/>
          </p:nvPr>
        </p:nvSpPr>
        <p:spPr>
          <a:xfrm>
            <a:off x="741225" y="2415066"/>
            <a:ext cx="7772400" cy="8387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3600" u="none" cap="none" strike="noStrike">
                <a:solidFill>
                  <a:srgbClr val="FFA711"/>
                </a:solidFill>
                <a:latin typeface="Georgia"/>
                <a:ea typeface="Georgia"/>
                <a:cs typeface="Georgia"/>
                <a:sym typeface="Georgia"/>
              </a:rPr>
              <a:t>FACT: </a:t>
            </a:r>
          </a:p>
        </p:txBody>
      </p:sp>
      <p:sp>
        <p:nvSpPr>
          <p:cNvPr id="94" name="Shape 94"/>
          <p:cNvSpPr txBox="1"/>
          <p:nvPr>
            <p:ph idx="1" type="body"/>
          </p:nvPr>
        </p:nvSpPr>
        <p:spPr>
          <a:xfrm>
            <a:off x="579650" y="1063375"/>
            <a:ext cx="4241700" cy="25143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000" u="none" cap="none" strike="noStrike">
                <a:solidFill>
                  <a:schemeClr val="lt2"/>
                </a:solidFill>
                <a:latin typeface="Georgia"/>
                <a:ea typeface="Georgia"/>
                <a:cs typeface="Georgia"/>
                <a:sym typeface="Georgia"/>
              </a:rPr>
              <a:t>Some people need to limit their fluids while others can drink any amount they wish otherwise they feel thirsty. </a:t>
            </a:r>
          </a:p>
          <a:p>
            <a:pPr indent="0" lvl="0" marL="0" marR="0" rtl="0" algn="l">
              <a:lnSpc>
                <a:spcPct val="100000"/>
              </a:lnSpc>
              <a:spcBef>
                <a:spcPts val="0"/>
              </a:spcBef>
              <a:spcAft>
                <a:spcPts val="0"/>
              </a:spcAft>
              <a:buClr>
                <a:schemeClr val="lt2"/>
              </a:buClr>
              <a:buSzPct val="25000"/>
              <a:buFont typeface="Georgia"/>
              <a:buNone/>
            </a:pPr>
            <a:r>
              <a:t/>
            </a:r>
            <a:endParaRPr b="0" i="0" sz="20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rPr b="0" i="0" lang="en" sz="2000" u="none" cap="none" strike="noStrike">
                <a:solidFill>
                  <a:schemeClr val="lt2"/>
                </a:solidFill>
                <a:latin typeface="Georgia"/>
                <a:ea typeface="Georgia"/>
                <a:cs typeface="Georgia"/>
                <a:sym typeface="Georgia"/>
              </a:rPr>
              <a:t>As kidney function decreases, the kidneys may not produce as much as urine as before &amp; your body may become overloaded with fluid.</a:t>
            </a:r>
          </a:p>
        </p:txBody>
      </p:sp>
      <p:sp>
        <p:nvSpPr>
          <p:cNvPr id="95" name="Shape 95"/>
          <p:cNvSpPr txBox="1"/>
          <p:nvPr/>
        </p:nvSpPr>
        <p:spPr>
          <a:xfrm>
            <a:off x="3699375" y="1648650"/>
            <a:ext cx="3657600" cy="457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96" name="Shape 96"/>
          <p:cNvPicPr preferRelativeResize="0"/>
          <p:nvPr/>
        </p:nvPicPr>
        <p:blipFill rotWithShape="1">
          <a:blip r:embed="rId3">
            <a:alphaModFix/>
          </a:blip>
          <a:srcRect b="0" l="0" r="0" t="0"/>
          <a:stretch/>
        </p:blipFill>
        <p:spPr>
          <a:xfrm>
            <a:off x="5029575" y="1397450"/>
            <a:ext cx="3164724" cy="234859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2400" u="none" cap="none" strike="noStrike">
                <a:solidFill>
                  <a:srgbClr val="FFA711"/>
                </a:solidFill>
                <a:latin typeface="Georgia"/>
                <a:ea typeface="Georgia"/>
                <a:cs typeface="Georgia"/>
                <a:sym typeface="Georgia"/>
              </a:rPr>
              <a:t>Kidneys control water balance</a:t>
            </a:r>
          </a:p>
        </p:txBody>
      </p:sp>
      <p:sp>
        <p:nvSpPr>
          <p:cNvPr id="102" name="Shape 102"/>
          <p:cNvSpPr txBox="1"/>
          <p:nvPr>
            <p:ph idx="1" type="body"/>
          </p:nvPr>
        </p:nvSpPr>
        <p:spPr>
          <a:xfrm>
            <a:off x="457200" y="1200150"/>
            <a:ext cx="6968399" cy="35294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Normal Na range: 135-145 meq/L </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Harmful if: Too much water (hyponatremia)  </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&lt; 135 - mild hypoNa</a:t>
            </a:r>
          </a:p>
          <a:p>
            <a:pPr indent="45720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Nausea, malaise, headache</a:t>
            </a:r>
          </a:p>
          <a:p>
            <a:pPr indent="0" lvl="0" marL="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&lt;125 - severe hypoNa</a:t>
            </a:r>
          </a:p>
          <a:p>
            <a:pPr indent="0" lvl="0" marL="457200" marR="0" rtl="0" algn="l">
              <a:lnSpc>
                <a:spcPct val="10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Lethargy, decreased consciousness, seizures, coma</a:t>
            </a: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3600" u="none" cap="none" strike="noStrike">
                <a:solidFill>
                  <a:schemeClr val="accent2"/>
                </a:solidFill>
                <a:latin typeface="Georgia"/>
                <a:ea typeface="Georgia"/>
                <a:cs typeface="Georgia"/>
                <a:sym typeface="Georgia"/>
              </a:rPr>
              <a:t>So how much should you drink?</a:t>
            </a:r>
          </a:p>
        </p:txBody>
      </p:sp>
      <p:sp>
        <p:nvSpPr>
          <p:cNvPr id="108" name="Shape 108"/>
          <p:cNvSpPr txBox="1"/>
          <p:nvPr>
            <p:ph idx="1" type="body"/>
          </p:nvPr>
        </p:nvSpPr>
        <p:spPr>
          <a:xfrm>
            <a:off x="457200" y="982800"/>
            <a:ext cx="8229600" cy="3724200"/>
          </a:xfrm>
          <a:prstGeom prst="rect">
            <a:avLst/>
          </a:prstGeom>
          <a:noFill/>
          <a:ln>
            <a:noFill/>
          </a:ln>
        </p:spPr>
        <p:txBody>
          <a:bodyPr anchorCtr="0" anchor="t" bIns="91425" lIns="91425" rIns="91425" tIns="91425">
            <a:noAutofit/>
          </a:bodyPr>
          <a:lstStyle/>
          <a:p>
            <a:pPr indent="0" lvl="0" marL="0" marR="0" rtl="0" algn="l">
              <a:lnSpc>
                <a:spcPct val="14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Minimum daily water losses are 500 ml through the urine and 700 mL through breathing and sweat.</a:t>
            </a:r>
          </a:p>
          <a:p>
            <a:pPr indent="0" lvl="0" marL="0" marR="0" rtl="0" algn="l">
              <a:lnSpc>
                <a:spcPct val="140000"/>
              </a:lnSpc>
              <a:spcBef>
                <a:spcPts val="0"/>
              </a:spcBef>
              <a:spcAft>
                <a:spcPts val="0"/>
              </a:spcAft>
              <a:buClr>
                <a:schemeClr val="lt2"/>
              </a:buClr>
              <a:buSzPct val="25000"/>
              <a:buFont typeface="Georgia"/>
              <a:buNone/>
            </a:pPr>
            <a:r>
              <a:rPr b="0" i="0" lang="en" sz="2400" u="none" cap="none" strike="noStrike">
                <a:solidFill>
                  <a:schemeClr val="lt2"/>
                </a:solidFill>
                <a:latin typeface="Georgia"/>
                <a:ea typeface="Georgia"/>
                <a:cs typeface="Georgia"/>
                <a:sym typeface="Georgia"/>
              </a:rPr>
              <a:t>THUS: Drink at least 1.2 liters of liquids (2.5 pints)</a:t>
            </a:r>
          </a:p>
          <a:p>
            <a:pPr indent="0" lvl="0" marL="0" marR="0" rtl="0" algn="l">
              <a:lnSpc>
                <a:spcPct val="140000"/>
              </a:lnSpc>
              <a:spcBef>
                <a:spcPts val="0"/>
              </a:spcBef>
              <a:spcAft>
                <a:spcPts val="0"/>
              </a:spcAft>
              <a:buClr>
                <a:schemeClr val="lt2"/>
              </a:buClr>
              <a:buSzPct val="25000"/>
              <a:buFont typeface="Georgia"/>
              <a:buNone/>
            </a:pPr>
            <a:r>
              <a:t/>
            </a:r>
            <a:endParaRPr b="0" i="0" sz="2400" u="none" cap="none" strike="noStrike">
              <a:solidFill>
                <a:schemeClr val="lt2"/>
              </a:solidFill>
              <a:latin typeface="Georgia"/>
              <a:ea typeface="Georgia"/>
              <a:cs typeface="Georgia"/>
              <a:sym typeface="Georgia"/>
            </a:endParaRPr>
          </a:p>
          <a:p>
            <a:pPr indent="0" lvl="0" marL="0" marR="0" rtl="0" algn="l">
              <a:lnSpc>
                <a:spcPct val="140000"/>
              </a:lnSpc>
              <a:spcBef>
                <a:spcPts val="0"/>
              </a:spcBef>
              <a:spcAft>
                <a:spcPts val="0"/>
              </a:spcAft>
              <a:buClr>
                <a:schemeClr val="dk2"/>
              </a:buClr>
              <a:buSzPct val="25000"/>
              <a:buFont typeface="Arial"/>
              <a:buNone/>
            </a:pPr>
            <a:r>
              <a:rPr b="0" i="0" lang="en" sz="2400" u="none" cap="none" strike="noStrike">
                <a:solidFill>
                  <a:schemeClr val="lt2"/>
                </a:solidFill>
                <a:latin typeface="Georgia"/>
                <a:ea typeface="Georgia"/>
                <a:cs typeface="Georgia"/>
                <a:sym typeface="Georgia"/>
              </a:rPr>
              <a:t>So remember, although water is essential, you don’t have to become obsessed about drinking 8 glasses (4 pints) a day! Best to: let thirst mechanism kick in!</a:t>
            </a:r>
          </a:p>
          <a:p>
            <a:pPr indent="0" lvl="0" marL="0" marR="0" rtl="0" algn="l">
              <a:lnSpc>
                <a:spcPct val="140000"/>
              </a:lnSpc>
              <a:spcBef>
                <a:spcPts val="0"/>
              </a:spcBef>
              <a:spcAft>
                <a:spcPts val="0"/>
              </a:spcAft>
              <a:buClr>
                <a:schemeClr val="dk2"/>
              </a:buClr>
              <a:buSzPct val="25000"/>
              <a:buFont typeface="Arial"/>
              <a:buNone/>
            </a:pPr>
            <a:r>
              <a:rPr b="0" i="0" lang="en" sz="900" u="none" cap="none" strike="noStrike">
                <a:solidFill>
                  <a:schemeClr val="accent6"/>
                </a:solidFill>
                <a:latin typeface="Arial"/>
                <a:ea typeface="Arial"/>
                <a:cs typeface="Arial"/>
                <a:sym typeface="Arial"/>
              </a:rPr>
              <a:t>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10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1000"/>
                                        <p:tgtEl>
                                          <p:spTgt spid="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1000"/>
                                        <p:tgtEl>
                                          <p:spTgt spid="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animEffect filter="fade" transition="in">
                                      <p:cBhvr>
                                        <p:cTn dur="1000"/>
                                        <p:tgtEl>
                                          <p:spTgt spid="1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4" st="4"/>
                                            </p:txEl>
                                          </p:spTgt>
                                        </p:tgtEl>
                                        <p:attrNameLst>
                                          <p:attrName>style.visibility</p:attrName>
                                        </p:attrNameLst>
                                      </p:cBhvr>
                                      <p:to>
                                        <p:strVal val="visible"/>
                                      </p:to>
                                    </p:set>
                                    <p:animEffect filter="fade" transition="in">
                                      <p:cBhvr>
                                        <p:cTn dur="1000"/>
                                        <p:tgtEl>
                                          <p:spTgt spid="10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4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accent2"/>
              </a:buClr>
              <a:buSzPct val="25000"/>
              <a:buFont typeface="Georgia"/>
              <a:buNone/>
            </a:pPr>
            <a:r>
              <a:rPr b="0" i="0" lang="en" sz="3000" u="none" cap="none" strike="noStrike">
                <a:solidFill>
                  <a:srgbClr val="FFA711"/>
                </a:solidFill>
                <a:latin typeface="Georgia"/>
                <a:ea typeface="Georgia"/>
                <a:cs typeface="Georgia"/>
                <a:sym typeface="Georgia"/>
              </a:rPr>
              <a:t>Exception to the water rule:</a:t>
            </a:r>
          </a:p>
        </p:txBody>
      </p:sp>
      <p:sp>
        <p:nvSpPr>
          <p:cNvPr id="114" name="Shape 114"/>
          <p:cNvSpPr txBox="1"/>
          <p:nvPr>
            <p:ph idx="1" type="body"/>
          </p:nvPr>
        </p:nvSpPr>
        <p:spPr>
          <a:xfrm>
            <a:off x="316500" y="1264475"/>
            <a:ext cx="4715700" cy="20567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Arial"/>
              <a:buNone/>
            </a:pPr>
            <a:r>
              <a:rPr b="0" i="0" lang="en" sz="2400" u="none" cap="none" strike="noStrike">
                <a:solidFill>
                  <a:schemeClr val="lt2"/>
                </a:solidFill>
                <a:latin typeface="Georgia"/>
                <a:ea typeface="Georgia"/>
                <a:cs typeface="Georgia"/>
                <a:sym typeface="Georgia"/>
              </a:rPr>
              <a:t>Those with kidney stones or UTI (with normal kidney function) need to drink more water.  </a:t>
            </a:r>
          </a:p>
          <a:p>
            <a:pPr indent="0" lvl="0" marL="0" marR="0" rtl="0" algn="l">
              <a:lnSpc>
                <a:spcPct val="100000"/>
              </a:lnSpc>
              <a:spcBef>
                <a:spcPts val="0"/>
              </a:spcBef>
              <a:spcAft>
                <a:spcPts val="0"/>
              </a:spcAft>
              <a:buClr>
                <a:schemeClr val="dk2"/>
              </a:buClr>
              <a:buSzPct val="25000"/>
              <a:buFont typeface="Arial"/>
              <a:buNone/>
            </a:pPr>
            <a:r>
              <a:t/>
            </a:r>
            <a:endParaRPr b="0" i="0" sz="2400" u="none" cap="none" strike="noStrike">
              <a:solidFill>
                <a:schemeClr val="lt2"/>
              </a:solidFill>
              <a:latin typeface="Georgia"/>
              <a:ea typeface="Georgia"/>
              <a:cs typeface="Georgia"/>
              <a:sym typeface="Georgia"/>
            </a:endParaRPr>
          </a:p>
          <a:p>
            <a:pPr indent="0" lvl="0" marL="0" marR="0" rtl="0" algn="l">
              <a:lnSpc>
                <a:spcPct val="100000"/>
              </a:lnSpc>
              <a:spcBef>
                <a:spcPts val="0"/>
              </a:spcBef>
              <a:spcAft>
                <a:spcPts val="0"/>
              </a:spcAft>
              <a:buClr>
                <a:schemeClr val="dk2"/>
              </a:buClr>
              <a:buSzPct val="25000"/>
              <a:buFont typeface="Arial"/>
              <a:buNone/>
            </a:pPr>
            <a:r>
              <a:rPr b="0" i="0" lang="en" sz="2400" u="none" cap="none" strike="noStrike">
                <a:solidFill>
                  <a:schemeClr val="lt2"/>
                </a:solidFill>
                <a:latin typeface="Georgia"/>
                <a:ea typeface="Georgia"/>
                <a:cs typeface="Georgia"/>
                <a:sym typeface="Georgia"/>
              </a:rPr>
              <a:t>More urine production  prevents stone -causing minerals to settle and bond in the kidneys and urinary tract. </a:t>
            </a:r>
          </a:p>
        </p:txBody>
      </p:sp>
      <p:pic>
        <p:nvPicPr>
          <p:cNvPr id="115" name="Shape 115"/>
          <p:cNvPicPr preferRelativeResize="0"/>
          <p:nvPr/>
        </p:nvPicPr>
        <p:blipFill rotWithShape="1">
          <a:blip r:embed="rId3">
            <a:alphaModFix/>
          </a:blip>
          <a:srcRect b="0" l="0" r="0" t="0"/>
          <a:stretch/>
        </p:blipFill>
        <p:spPr>
          <a:xfrm>
            <a:off x="5085875" y="1264475"/>
            <a:ext cx="3399423" cy="2455273"/>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